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Vollkorn" charset="1" panose="00000500000000000000"/>
      <p:regular r:id="rId19"/>
    </p:embeddedFont>
    <p:embeddedFont>
      <p:font typeface="Linotype Feltpen Medium" charset="1" panose="03030606020000020004"/>
      <p:regular r:id="rId20"/>
    </p:embeddedFont>
    <p:embeddedFont>
      <p:font typeface="Open Sauce" charset="1" panose="00000500000000000000"/>
      <p:regular r:id="rId21"/>
    </p:embeddedFont>
    <p:embeddedFont>
      <p:font typeface="Open Sauce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13.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79.png" Type="http://schemas.openxmlformats.org/officeDocument/2006/relationships/image"/><Relationship Id="rId3" Target="../media/image80.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102.png" Type="http://schemas.openxmlformats.org/officeDocument/2006/relationships/image"/><Relationship Id="rId17" Target="../media/image103.svg" Type="http://schemas.openxmlformats.org/officeDocument/2006/relationships/image"/><Relationship Id="rId18" Target="../media/image104.png" Type="http://schemas.openxmlformats.org/officeDocument/2006/relationships/image"/><Relationship Id="rId19" Target="../media/image105.svg" Type="http://schemas.openxmlformats.org/officeDocument/2006/relationships/image"/><Relationship Id="rId2" Target="../media/image92.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13.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13.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gif"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13.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13.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embeddings/oleObject1.bin" Type="http://schemas.openxmlformats.org/officeDocument/2006/relationships/oleObject"/><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gif"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13.png" Type="http://schemas.openxmlformats.org/officeDocument/2006/relationships/image"/><Relationship Id="rId16" Target="../media/image73.png" Type="http://schemas.openxmlformats.org/officeDocument/2006/relationships/image"/><Relationship Id="rId17" Target="../media/image74.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DB94"/>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813761"/>
            <a:ext cx="12273116" cy="8836643"/>
          </a:xfrm>
          <a:custGeom>
            <a:avLst/>
            <a:gdLst/>
            <a:ahLst/>
            <a:cxnLst/>
            <a:rect r="r" b="b" t="t" l="l"/>
            <a:pathLst>
              <a:path h="8836643" w="12273116">
                <a:moveTo>
                  <a:pt x="12273116" y="0"/>
                </a:moveTo>
                <a:lnTo>
                  <a:pt x="0" y="0"/>
                </a:lnTo>
                <a:lnTo>
                  <a:pt x="0" y="8836643"/>
                </a:lnTo>
                <a:lnTo>
                  <a:pt x="12273116" y="8836643"/>
                </a:lnTo>
                <a:lnTo>
                  <a:pt x="122731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66252" y="5837157"/>
            <a:ext cx="4180575" cy="234659"/>
            <a:chOff x="0" y="0"/>
            <a:chExt cx="6041073" cy="339090"/>
          </a:xfrm>
        </p:grpSpPr>
        <p:sp>
          <p:nvSpPr>
            <p:cNvPr name="Freeform 4" id="4"/>
            <p:cNvSpPr/>
            <p:nvPr/>
          </p:nvSpPr>
          <p:spPr>
            <a:xfrm flipH="false" flipV="false" rot="0">
              <a:off x="106511" y="43180"/>
              <a:ext cx="5841707" cy="259080"/>
            </a:xfrm>
            <a:custGeom>
              <a:avLst/>
              <a:gdLst/>
              <a:ahLst/>
              <a:cxnLst/>
              <a:rect r="r" b="b" t="t" l="l"/>
              <a:pathLst>
                <a:path h="259080" w="5841707">
                  <a:moveTo>
                    <a:pt x="125628" y="106680"/>
                  </a:moveTo>
                  <a:cubicBezTo>
                    <a:pt x="1480227" y="36830"/>
                    <a:pt x="2722852" y="16510"/>
                    <a:pt x="3539435" y="8890"/>
                  </a:cubicBezTo>
                  <a:cubicBezTo>
                    <a:pt x="4227659" y="1270"/>
                    <a:pt x="5090669" y="0"/>
                    <a:pt x="5445705" y="7620"/>
                  </a:cubicBezTo>
                  <a:cubicBezTo>
                    <a:pt x="5582258" y="10160"/>
                    <a:pt x="5666920" y="6350"/>
                    <a:pt x="5732465" y="20320"/>
                  </a:cubicBezTo>
                  <a:cubicBezTo>
                    <a:pt x="5773430" y="27940"/>
                    <a:pt x="5800741" y="40640"/>
                    <a:pt x="5814396" y="57150"/>
                  </a:cubicBezTo>
                  <a:cubicBezTo>
                    <a:pt x="5833514" y="77470"/>
                    <a:pt x="5833514" y="115570"/>
                    <a:pt x="5814396" y="135890"/>
                  </a:cubicBezTo>
                  <a:cubicBezTo>
                    <a:pt x="5800741" y="152400"/>
                    <a:pt x="5765238" y="165100"/>
                    <a:pt x="5732465" y="172720"/>
                  </a:cubicBezTo>
                  <a:cubicBezTo>
                    <a:pt x="5696961" y="180340"/>
                    <a:pt x="5653265" y="184150"/>
                    <a:pt x="5615030" y="179070"/>
                  </a:cubicBezTo>
                  <a:cubicBezTo>
                    <a:pt x="5571334" y="172720"/>
                    <a:pt x="5505788" y="148590"/>
                    <a:pt x="5486671" y="127000"/>
                  </a:cubicBezTo>
                  <a:cubicBezTo>
                    <a:pt x="5467554" y="105410"/>
                    <a:pt x="5478478" y="68580"/>
                    <a:pt x="5505788" y="49530"/>
                  </a:cubicBezTo>
                  <a:cubicBezTo>
                    <a:pt x="5533099" y="29210"/>
                    <a:pt x="5606837" y="12700"/>
                    <a:pt x="5655996" y="12700"/>
                  </a:cubicBezTo>
                  <a:cubicBezTo>
                    <a:pt x="5705154" y="12700"/>
                    <a:pt x="5776162" y="30480"/>
                    <a:pt x="5806203" y="49530"/>
                  </a:cubicBezTo>
                  <a:cubicBezTo>
                    <a:pt x="5833514" y="68580"/>
                    <a:pt x="5841707" y="106680"/>
                    <a:pt x="5822589" y="128270"/>
                  </a:cubicBezTo>
                  <a:cubicBezTo>
                    <a:pt x="5806203" y="148590"/>
                    <a:pt x="5773430" y="165100"/>
                    <a:pt x="5694231" y="179070"/>
                  </a:cubicBezTo>
                  <a:cubicBezTo>
                    <a:pt x="5396546" y="228600"/>
                    <a:pt x="4014637" y="154940"/>
                    <a:pt x="3269062" y="157480"/>
                  </a:cubicBezTo>
                  <a:cubicBezTo>
                    <a:pt x="2627266" y="160020"/>
                    <a:pt x="2034629" y="167640"/>
                    <a:pt x="1482958" y="184150"/>
                  </a:cubicBezTo>
                  <a:cubicBezTo>
                    <a:pt x="1002294" y="198120"/>
                    <a:pt x="327725" y="259080"/>
                    <a:pt x="139283" y="245110"/>
                  </a:cubicBezTo>
                  <a:cubicBezTo>
                    <a:pt x="87393" y="240030"/>
                    <a:pt x="68276" y="234950"/>
                    <a:pt x="43696" y="223520"/>
                  </a:cubicBezTo>
                  <a:cubicBezTo>
                    <a:pt x="21848" y="213360"/>
                    <a:pt x="2731" y="194310"/>
                    <a:pt x="2731" y="179070"/>
                  </a:cubicBezTo>
                  <a:cubicBezTo>
                    <a:pt x="0" y="163830"/>
                    <a:pt x="13655" y="143510"/>
                    <a:pt x="35503" y="132080"/>
                  </a:cubicBezTo>
                  <a:cubicBezTo>
                    <a:pt x="54621" y="120650"/>
                    <a:pt x="125628" y="106680"/>
                    <a:pt x="125628" y="106680"/>
                  </a:cubicBezTo>
                </a:path>
              </a:pathLst>
            </a:custGeom>
            <a:solidFill>
              <a:srgbClr val="A2C3CD"/>
            </a:solidFill>
            <a:ln cap="sq">
              <a:noFill/>
              <a:prstDash val="solid"/>
              <a:miter/>
            </a:ln>
          </p:spPr>
        </p:sp>
      </p:grpSp>
      <p:sp>
        <p:nvSpPr>
          <p:cNvPr name="Freeform 5" id="5"/>
          <p:cNvSpPr/>
          <p:nvPr/>
        </p:nvSpPr>
        <p:spPr>
          <a:xfrm flipH="false" flipV="false" rot="0">
            <a:off x="13197024" y="1327590"/>
            <a:ext cx="4902621" cy="7930710"/>
          </a:xfrm>
          <a:custGeom>
            <a:avLst/>
            <a:gdLst/>
            <a:ahLst/>
            <a:cxnLst/>
            <a:rect r="r" b="b" t="t" l="l"/>
            <a:pathLst>
              <a:path h="7930710" w="4902621">
                <a:moveTo>
                  <a:pt x="0" y="0"/>
                </a:moveTo>
                <a:lnTo>
                  <a:pt x="4902621" y="0"/>
                </a:lnTo>
                <a:lnTo>
                  <a:pt x="4902621" y="7930710"/>
                </a:lnTo>
                <a:lnTo>
                  <a:pt x="0" y="7930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7760719" y="1028700"/>
            <a:ext cx="1230503" cy="1510663"/>
          </a:xfrm>
          <a:custGeom>
            <a:avLst/>
            <a:gdLst/>
            <a:ahLst/>
            <a:cxnLst/>
            <a:rect r="r" b="b" t="t" l="l"/>
            <a:pathLst>
              <a:path h="1510663" w="1230503">
                <a:moveTo>
                  <a:pt x="0" y="0"/>
                </a:moveTo>
                <a:lnTo>
                  <a:pt x="1230503" y="0"/>
                </a:lnTo>
                <a:lnTo>
                  <a:pt x="1230503" y="1510663"/>
                </a:lnTo>
                <a:lnTo>
                  <a:pt x="0" y="1510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620095">
            <a:off x="10258531" y="786614"/>
            <a:ext cx="858465" cy="1584415"/>
          </a:xfrm>
          <a:custGeom>
            <a:avLst/>
            <a:gdLst/>
            <a:ahLst/>
            <a:cxnLst/>
            <a:rect r="r" b="b" t="t" l="l"/>
            <a:pathLst>
              <a:path h="1584415" w="858465">
                <a:moveTo>
                  <a:pt x="0" y="0"/>
                </a:moveTo>
                <a:lnTo>
                  <a:pt x="858465" y="0"/>
                </a:lnTo>
                <a:lnTo>
                  <a:pt x="858465" y="1584415"/>
                </a:lnTo>
                <a:lnTo>
                  <a:pt x="0" y="15844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259740" y="8294340"/>
            <a:ext cx="976387" cy="963960"/>
          </a:xfrm>
          <a:custGeom>
            <a:avLst/>
            <a:gdLst/>
            <a:ahLst/>
            <a:cxnLst/>
            <a:rect r="r" b="b" t="t" l="l"/>
            <a:pathLst>
              <a:path h="963960" w="976387">
                <a:moveTo>
                  <a:pt x="0" y="0"/>
                </a:moveTo>
                <a:lnTo>
                  <a:pt x="976387" y="0"/>
                </a:lnTo>
                <a:lnTo>
                  <a:pt x="976387" y="963960"/>
                </a:lnTo>
                <a:lnTo>
                  <a:pt x="0" y="9639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800762">
            <a:off x="1266653" y="7189673"/>
            <a:ext cx="1986176" cy="404458"/>
          </a:xfrm>
          <a:custGeom>
            <a:avLst/>
            <a:gdLst/>
            <a:ahLst/>
            <a:cxnLst/>
            <a:rect r="r" b="b" t="t" l="l"/>
            <a:pathLst>
              <a:path h="404458" w="1986176">
                <a:moveTo>
                  <a:pt x="0" y="0"/>
                </a:moveTo>
                <a:lnTo>
                  <a:pt x="1986175" y="0"/>
                </a:lnTo>
                <a:lnTo>
                  <a:pt x="1986175" y="404458"/>
                </a:lnTo>
                <a:lnTo>
                  <a:pt x="0" y="4044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817710" y="3244118"/>
            <a:ext cx="8877659" cy="1424310"/>
          </a:xfrm>
          <a:prstGeom prst="rect">
            <a:avLst/>
          </a:prstGeom>
        </p:spPr>
        <p:txBody>
          <a:bodyPr anchor="t" rtlCol="false" tIns="0" lIns="0" bIns="0" rIns="0">
            <a:spAutoFit/>
          </a:bodyPr>
          <a:lstStyle/>
          <a:p>
            <a:pPr algn="ctr">
              <a:lnSpc>
                <a:spcPts val="10712"/>
              </a:lnSpc>
            </a:pPr>
            <a:r>
              <a:rPr lang="en-US" sz="10712" spc="-214">
                <a:solidFill>
                  <a:srgbClr val="000000"/>
                </a:solidFill>
                <a:latin typeface="Vollkorn"/>
                <a:ea typeface="Vollkorn"/>
                <a:cs typeface="Vollkorn"/>
                <a:sym typeface="Vollkorn"/>
              </a:rPr>
              <a:t>Day 3</a:t>
            </a:r>
          </a:p>
        </p:txBody>
      </p:sp>
      <p:sp>
        <p:nvSpPr>
          <p:cNvPr name="TextBox 11" id="11"/>
          <p:cNvSpPr txBox="true"/>
          <p:nvPr/>
        </p:nvSpPr>
        <p:spPr>
          <a:xfrm rot="0">
            <a:off x="1316055" y="4322682"/>
            <a:ext cx="11880969" cy="3028950"/>
          </a:xfrm>
          <a:prstGeom prst="rect">
            <a:avLst/>
          </a:prstGeom>
        </p:spPr>
        <p:txBody>
          <a:bodyPr anchor="t" rtlCol="false" tIns="0" lIns="0" bIns="0" rIns="0">
            <a:spAutoFit/>
          </a:bodyPr>
          <a:lstStyle/>
          <a:p>
            <a:pPr algn="ctr">
              <a:lnSpc>
                <a:spcPts val="11999"/>
              </a:lnSpc>
            </a:pPr>
            <a:r>
              <a:rPr lang="en-US" b="true" sz="9999" spc="-199">
                <a:solidFill>
                  <a:srgbClr val="000000"/>
                </a:solidFill>
                <a:latin typeface="Linotype Feltpen Medium"/>
                <a:ea typeface="Linotype Feltpen Medium"/>
                <a:cs typeface="Linotype Feltpen Medium"/>
                <a:sym typeface="Linotype Feltpen Medium"/>
              </a:rPr>
              <a:t>Networking and Package Management</a:t>
            </a:r>
          </a:p>
        </p:txBody>
      </p:sp>
      <p:sp>
        <p:nvSpPr>
          <p:cNvPr name="Freeform 12" id="12"/>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DB94"/>
        </a:solidFill>
      </p:bgPr>
    </p:bg>
    <p:spTree>
      <p:nvGrpSpPr>
        <p:cNvPr id="1" name=""/>
        <p:cNvGrpSpPr/>
        <p:nvPr/>
      </p:nvGrpSpPr>
      <p:grpSpPr>
        <a:xfrm>
          <a:off x="0" y="0"/>
          <a:ext cx="0" cy="0"/>
          <a:chOff x="0" y="0"/>
          <a:chExt cx="0" cy="0"/>
        </a:xfrm>
      </p:grpSpPr>
      <p:grpSp>
        <p:nvGrpSpPr>
          <p:cNvPr name="Group 2" id="2"/>
          <p:cNvGrpSpPr/>
          <p:nvPr/>
        </p:nvGrpSpPr>
        <p:grpSpPr>
          <a:xfrm rot="0">
            <a:off x="8531372" y="801034"/>
            <a:ext cx="8956687" cy="8684933"/>
            <a:chOff x="0" y="0"/>
            <a:chExt cx="11942250" cy="11579910"/>
          </a:xfrm>
        </p:grpSpPr>
        <p:sp>
          <p:nvSpPr>
            <p:cNvPr name="Freeform 3" id="3"/>
            <p:cNvSpPr/>
            <p:nvPr/>
          </p:nvSpPr>
          <p:spPr>
            <a:xfrm flipH="false" flipV="false" rot="0">
              <a:off x="4521261" y="0"/>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38024"/>
              <a:ext cx="7420989" cy="7407496"/>
            </a:xfrm>
            <a:custGeom>
              <a:avLst/>
              <a:gdLst/>
              <a:ahLst/>
              <a:cxnLst/>
              <a:rect r="r" b="b" t="t" l="l"/>
              <a:pathLst>
                <a:path h="7407496" w="7420989">
                  <a:moveTo>
                    <a:pt x="0" y="0"/>
                  </a:moveTo>
                  <a:lnTo>
                    <a:pt x="7420989" y="0"/>
                  </a:lnTo>
                  <a:lnTo>
                    <a:pt x="7420989" y="7407497"/>
                  </a:lnTo>
                  <a:lnTo>
                    <a:pt x="0" y="7407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21261" y="4133989"/>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4172414"/>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15739317" y="3862818"/>
            <a:ext cx="2659667" cy="2777275"/>
          </a:xfrm>
          <a:custGeom>
            <a:avLst/>
            <a:gdLst/>
            <a:ahLst/>
            <a:cxnLst/>
            <a:rect r="r" b="b" t="t" l="l"/>
            <a:pathLst>
              <a:path h="2777275" w="2659667">
                <a:moveTo>
                  <a:pt x="0" y="0"/>
                </a:moveTo>
                <a:lnTo>
                  <a:pt x="2659667" y="0"/>
                </a:lnTo>
                <a:lnTo>
                  <a:pt x="2659667" y="2777275"/>
                </a:lnTo>
                <a:lnTo>
                  <a:pt x="0" y="2777275"/>
                </a:lnTo>
                <a:lnTo>
                  <a:pt x="0" y="0"/>
                </a:lnTo>
                <a:close/>
              </a:path>
            </a:pathLst>
          </a:custGeom>
          <a:blipFill>
            <a:blip r:embed="rId4">
              <a:extLst>
                <a:ext uri="{96DAC541-7B7A-43D3-8B79-37D633B846F1}">
                  <asvg:svgBlip xmlns:asvg="http://schemas.microsoft.com/office/drawing/2016/SVG/main" r:embed="rId5"/>
                </a:ext>
              </a:extLst>
            </a:blip>
            <a:stretch>
              <a:fillRect l="0" t="0" r="0" b="-5131"/>
            </a:stretch>
          </a:blipFill>
        </p:spPr>
      </p:sp>
      <p:sp>
        <p:nvSpPr>
          <p:cNvPr name="Freeform 8" id="8"/>
          <p:cNvSpPr/>
          <p:nvPr/>
        </p:nvSpPr>
        <p:spPr>
          <a:xfrm flipH="false" flipV="false" rot="0">
            <a:off x="17259300" y="2599316"/>
            <a:ext cx="890752" cy="1093557"/>
          </a:xfrm>
          <a:custGeom>
            <a:avLst/>
            <a:gdLst/>
            <a:ahLst/>
            <a:cxnLst/>
            <a:rect r="r" b="b" t="t" l="l"/>
            <a:pathLst>
              <a:path h="1093557" w="890752">
                <a:moveTo>
                  <a:pt x="0" y="0"/>
                </a:moveTo>
                <a:lnTo>
                  <a:pt x="890752" y="0"/>
                </a:lnTo>
                <a:lnTo>
                  <a:pt x="890752" y="1093557"/>
                </a:lnTo>
                <a:lnTo>
                  <a:pt x="0" y="1093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893994" y="3862818"/>
            <a:ext cx="531359" cy="864638"/>
          </a:xfrm>
          <a:custGeom>
            <a:avLst/>
            <a:gdLst/>
            <a:ahLst/>
            <a:cxnLst/>
            <a:rect r="r" b="b" t="t" l="l"/>
            <a:pathLst>
              <a:path h="864638" w="531359">
                <a:moveTo>
                  <a:pt x="0" y="0"/>
                </a:moveTo>
                <a:lnTo>
                  <a:pt x="531360" y="0"/>
                </a:lnTo>
                <a:lnTo>
                  <a:pt x="531360" y="864638"/>
                </a:lnTo>
                <a:lnTo>
                  <a:pt x="0" y="8646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874464"/>
            <a:ext cx="7166228" cy="1276350"/>
          </a:xfrm>
          <a:prstGeom prst="rect">
            <a:avLst/>
          </a:prstGeom>
        </p:spPr>
        <p:txBody>
          <a:bodyPr anchor="t" rtlCol="false" tIns="0" lIns="0" bIns="0" rIns="0">
            <a:spAutoFit/>
          </a:bodyPr>
          <a:lstStyle/>
          <a:p>
            <a:pPr algn="l">
              <a:lnSpc>
                <a:spcPts val="10080"/>
              </a:lnSpc>
            </a:pPr>
            <a:r>
              <a:rPr lang="en-US" sz="8400" spc="-168" b="true">
                <a:solidFill>
                  <a:srgbClr val="000000"/>
                </a:solidFill>
                <a:latin typeface="Linotype Feltpen Medium"/>
                <a:ea typeface="Linotype Feltpen Medium"/>
                <a:cs typeface="Linotype Feltpen Medium"/>
                <a:sym typeface="Linotype Feltpen Medium"/>
              </a:rPr>
              <a:t>Local forwarding</a:t>
            </a:r>
          </a:p>
        </p:txBody>
      </p:sp>
      <p:sp>
        <p:nvSpPr>
          <p:cNvPr name="Freeform 11" id="11"/>
          <p:cNvSpPr/>
          <p:nvPr/>
        </p:nvSpPr>
        <p:spPr>
          <a:xfrm flipH="false" flipV="false" rot="0">
            <a:off x="2607566" y="3862818"/>
            <a:ext cx="11847612" cy="4383616"/>
          </a:xfrm>
          <a:custGeom>
            <a:avLst/>
            <a:gdLst/>
            <a:ahLst/>
            <a:cxnLst/>
            <a:rect r="r" b="b" t="t" l="l"/>
            <a:pathLst>
              <a:path h="4383616" w="11847612">
                <a:moveTo>
                  <a:pt x="0" y="0"/>
                </a:moveTo>
                <a:lnTo>
                  <a:pt x="11847612" y="0"/>
                </a:lnTo>
                <a:lnTo>
                  <a:pt x="11847612" y="4383617"/>
                </a:lnTo>
                <a:lnTo>
                  <a:pt x="0" y="4383617"/>
                </a:lnTo>
                <a:lnTo>
                  <a:pt x="0" y="0"/>
                </a:lnTo>
                <a:close/>
              </a:path>
            </a:pathLst>
          </a:custGeom>
          <a:blipFill>
            <a:blip r:embed="rId10"/>
            <a:stretch>
              <a:fillRect l="0" t="0" r="0" b="0"/>
            </a:stretch>
          </a:blipFill>
        </p:spPr>
      </p:sp>
      <p:sp>
        <p:nvSpPr>
          <p:cNvPr name="TextBox 12" id="12"/>
          <p:cNvSpPr txBox="true"/>
          <p:nvPr/>
        </p:nvSpPr>
        <p:spPr>
          <a:xfrm rot="0">
            <a:off x="1804951" y="2394299"/>
            <a:ext cx="12650227" cy="650875"/>
          </a:xfrm>
          <a:prstGeom prst="rect">
            <a:avLst/>
          </a:prstGeom>
        </p:spPr>
        <p:txBody>
          <a:bodyPr anchor="t" rtlCol="false" tIns="0" lIns="0" bIns="0" rIns="0">
            <a:spAutoFit/>
          </a:bodyPr>
          <a:lstStyle/>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Establish a secure SSH session to the Bastion host, which provides controlled access to private network instances that are otherwise inaccessible externally</a:t>
            </a:r>
          </a:p>
        </p:txBody>
      </p:sp>
      <p:sp>
        <p:nvSpPr>
          <p:cNvPr name="Freeform 13" id="13"/>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1"/>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AEF"/>
        </a:solidFill>
      </p:bgPr>
    </p:bg>
    <p:spTree>
      <p:nvGrpSpPr>
        <p:cNvPr id="1" name=""/>
        <p:cNvGrpSpPr/>
        <p:nvPr/>
      </p:nvGrpSpPr>
      <p:grpSpPr>
        <a:xfrm>
          <a:off x="0" y="0"/>
          <a:ext cx="0" cy="0"/>
          <a:chOff x="0" y="0"/>
          <a:chExt cx="0" cy="0"/>
        </a:xfrm>
      </p:grpSpPr>
      <p:grpSp>
        <p:nvGrpSpPr>
          <p:cNvPr name="Group 2" id="2"/>
          <p:cNvGrpSpPr/>
          <p:nvPr/>
        </p:nvGrpSpPr>
        <p:grpSpPr>
          <a:xfrm rot="0">
            <a:off x="1169867" y="2148439"/>
            <a:ext cx="15460771" cy="7247164"/>
            <a:chOff x="0" y="0"/>
            <a:chExt cx="20614362" cy="9662885"/>
          </a:xfrm>
        </p:grpSpPr>
        <p:sp>
          <p:nvSpPr>
            <p:cNvPr name="Freeform 3" id="3"/>
            <p:cNvSpPr/>
            <p:nvPr/>
          </p:nvSpPr>
          <p:spPr>
            <a:xfrm flipH="false" flipV="false" rot="0">
              <a:off x="0" y="1676056"/>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28882" y="1676056"/>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3742188"/>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28882" y="3742188"/>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16785480" cy="5920696"/>
            </a:xfrm>
            <a:custGeom>
              <a:avLst/>
              <a:gdLst/>
              <a:ahLst/>
              <a:cxnLst/>
              <a:rect r="r" b="b" t="t" l="l"/>
              <a:pathLst>
                <a:path h="5920696" w="16785480">
                  <a:moveTo>
                    <a:pt x="0" y="0"/>
                  </a:moveTo>
                  <a:lnTo>
                    <a:pt x="16785480" y="0"/>
                  </a:lnTo>
                  <a:lnTo>
                    <a:pt x="16785480" y="5920696"/>
                  </a:lnTo>
                  <a:lnTo>
                    <a:pt x="0" y="5920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828882" y="0"/>
              <a:ext cx="16785480" cy="5920696"/>
            </a:xfrm>
            <a:custGeom>
              <a:avLst/>
              <a:gdLst/>
              <a:ahLst/>
              <a:cxnLst/>
              <a:rect r="r" b="b" t="t" l="l"/>
              <a:pathLst>
                <a:path h="5920696" w="16785480">
                  <a:moveTo>
                    <a:pt x="0" y="0"/>
                  </a:moveTo>
                  <a:lnTo>
                    <a:pt x="16785480" y="0"/>
                  </a:lnTo>
                  <a:lnTo>
                    <a:pt x="16785480" y="5920696"/>
                  </a:lnTo>
                  <a:lnTo>
                    <a:pt x="0" y="5920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066132"/>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828882" y="2066132"/>
              <a:ext cx="16785480" cy="5920696"/>
            </a:xfrm>
            <a:custGeom>
              <a:avLst/>
              <a:gdLst/>
              <a:ahLst/>
              <a:cxnLst/>
              <a:rect r="r" b="b" t="t" l="l"/>
              <a:pathLst>
                <a:path h="5920696" w="16785480">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6181136" y="1710713"/>
            <a:ext cx="5438234" cy="215983"/>
            <a:chOff x="0" y="0"/>
            <a:chExt cx="8537955" cy="339090"/>
          </a:xfrm>
        </p:grpSpPr>
        <p:sp>
          <p:nvSpPr>
            <p:cNvPr name="Freeform 12" id="12"/>
            <p:cNvSpPr/>
            <p:nvPr/>
          </p:nvSpPr>
          <p:spPr>
            <a:xfrm flipH="false" flipV="false" rot="0">
              <a:off x="150533" y="43180"/>
              <a:ext cx="8256187" cy="259080"/>
            </a:xfrm>
            <a:custGeom>
              <a:avLst/>
              <a:gdLst/>
              <a:ahLst/>
              <a:cxnLst/>
              <a:rect r="r" b="b" t="t" l="l"/>
              <a:pathLst>
                <a:path h="259080" w="8256187">
                  <a:moveTo>
                    <a:pt x="177553" y="106680"/>
                  </a:moveTo>
                  <a:cubicBezTo>
                    <a:pt x="2092031" y="36830"/>
                    <a:pt x="3848256" y="16510"/>
                    <a:pt x="5002347" y="8890"/>
                  </a:cubicBezTo>
                  <a:cubicBezTo>
                    <a:pt x="5975025" y="1270"/>
                    <a:pt x="7194733" y="0"/>
                    <a:pt x="7696512" y="7620"/>
                  </a:cubicBezTo>
                  <a:cubicBezTo>
                    <a:pt x="7889503" y="10160"/>
                    <a:pt x="8009159" y="6350"/>
                    <a:pt x="8101794" y="20320"/>
                  </a:cubicBezTo>
                  <a:cubicBezTo>
                    <a:pt x="8159692" y="27940"/>
                    <a:pt x="8198291" y="40640"/>
                    <a:pt x="8217590" y="57150"/>
                  </a:cubicBezTo>
                  <a:cubicBezTo>
                    <a:pt x="8244608" y="77470"/>
                    <a:pt x="8244608" y="115570"/>
                    <a:pt x="8217590" y="135890"/>
                  </a:cubicBezTo>
                  <a:cubicBezTo>
                    <a:pt x="8198291" y="152400"/>
                    <a:pt x="8148112" y="165100"/>
                    <a:pt x="8101794" y="172720"/>
                  </a:cubicBezTo>
                  <a:cubicBezTo>
                    <a:pt x="8051617" y="180340"/>
                    <a:pt x="7989859" y="184150"/>
                    <a:pt x="7935821" y="179070"/>
                  </a:cubicBezTo>
                  <a:cubicBezTo>
                    <a:pt x="7874065" y="172720"/>
                    <a:pt x="7781429" y="148590"/>
                    <a:pt x="7754409" y="127000"/>
                  </a:cubicBezTo>
                  <a:cubicBezTo>
                    <a:pt x="7727391" y="105410"/>
                    <a:pt x="7742830" y="68580"/>
                    <a:pt x="7781429" y="49530"/>
                  </a:cubicBezTo>
                  <a:cubicBezTo>
                    <a:pt x="7820026" y="29210"/>
                    <a:pt x="7924242" y="12700"/>
                    <a:pt x="7993719" y="12700"/>
                  </a:cubicBezTo>
                  <a:cubicBezTo>
                    <a:pt x="8063197" y="12700"/>
                    <a:pt x="8163553" y="30480"/>
                    <a:pt x="8206010" y="49530"/>
                  </a:cubicBezTo>
                  <a:cubicBezTo>
                    <a:pt x="8244608" y="68580"/>
                    <a:pt x="8256188" y="106680"/>
                    <a:pt x="8229169" y="128270"/>
                  </a:cubicBezTo>
                  <a:cubicBezTo>
                    <a:pt x="8206010" y="148590"/>
                    <a:pt x="8159692" y="165100"/>
                    <a:pt x="8047757" y="179070"/>
                  </a:cubicBezTo>
                  <a:cubicBezTo>
                    <a:pt x="7627035" y="228600"/>
                    <a:pt x="5673959" y="154940"/>
                    <a:pt x="4620223" y="157480"/>
                  </a:cubicBezTo>
                  <a:cubicBezTo>
                    <a:pt x="3713162" y="160020"/>
                    <a:pt x="2875578" y="167640"/>
                    <a:pt x="2095891" y="184150"/>
                  </a:cubicBezTo>
                  <a:cubicBezTo>
                    <a:pt x="1416560" y="198120"/>
                    <a:pt x="463181" y="259080"/>
                    <a:pt x="196852" y="245110"/>
                  </a:cubicBezTo>
                  <a:cubicBezTo>
                    <a:pt x="123515" y="240030"/>
                    <a:pt x="96496" y="234950"/>
                    <a:pt x="61758" y="223520"/>
                  </a:cubicBezTo>
                  <a:cubicBezTo>
                    <a:pt x="30879" y="213360"/>
                    <a:pt x="3860" y="194310"/>
                    <a:pt x="3860" y="179070"/>
                  </a:cubicBezTo>
                  <a:cubicBezTo>
                    <a:pt x="0" y="163830"/>
                    <a:pt x="19300" y="143510"/>
                    <a:pt x="50178" y="132080"/>
                  </a:cubicBezTo>
                  <a:cubicBezTo>
                    <a:pt x="77197" y="120650"/>
                    <a:pt x="177553" y="106680"/>
                    <a:pt x="177553" y="106680"/>
                  </a:cubicBezTo>
                </a:path>
              </a:pathLst>
            </a:custGeom>
            <a:solidFill>
              <a:srgbClr val="3D6874"/>
            </a:solidFill>
            <a:ln cap="sq">
              <a:noFill/>
              <a:prstDash val="solid"/>
              <a:miter/>
            </a:ln>
          </p:spPr>
        </p:sp>
      </p:grpSp>
      <p:sp>
        <p:nvSpPr>
          <p:cNvPr name="Freeform 13" id="13"/>
          <p:cNvSpPr/>
          <p:nvPr/>
        </p:nvSpPr>
        <p:spPr>
          <a:xfrm flipH="false" flipV="false" rot="2013755">
            <a:off x="16217390" y="1385733"/>
            <a:ext cx="826497" cy="1525413"/>
          </a:xfrm>
          <a:custGeom>
            <a:avLst/>
            <a:gdLst/>
            <a:ahLst/>
            <a:cxnLst/>
            <a:rect r="r" b="b" t="t" l="l"/>
            <a:pathLst>
              <a:path h="1525413" w="826497">
                <a:moveTo>
                  <a:pt x="0" y="0"/>
                </a:moveTo>
                <a:lnTo>
                  <a:pt x="826497" y="0"/>
                </a:lnTo>
                <a:lnTo>
                  <a:pt x="826497" y="1525413"/>
                </a:lnTo>
                <a:lnTo>
                  <a:pt x="0" y="1525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95430" y="8138561"/>
            <a:ext cx="1014315" cy="979275"/>
          </a:xfrm>
          <a:custGeom>
            <a:avLst/>
            <a:gdLst/>
            <a:ahLst/>
            <a:cxnLst/>
            <a:rect r="r" b="b" t="t" l="l"/>
            <a:pathLst>
              <a:path h="979275" w="1014315">
                <a:moveTo>
                  <a:pt x="0" y="0"/>
                </a:moveTo>
                <a:lnTo>
                  <a:pt x="1014315" y="0"/>
                </a:lnTo>
                <a:lnTo>
                  <a:pt x="1014315" y="979275"/>
                </a:lnTo>
                <a:lnTo>
                  <a:pt x="0" y="979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416560" y="6084371"/>
            <a:ext cx="13454881" cy="1225550"/>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Routes:</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Route tells the system where to send the traffic it received</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It holds all the routes in the route table</a:t>
            </a:r>
          </a:p>
        </p:txBody>
      </p:sp>
      <p:sp>
        <p:nvSpPr>
          <p:cNvPr name="Freeform 16" id="16"/>
          <p:cNvSpPr/>
          <p:nvPr/>
        </p:nvSpPr>
        <p:spPr>
          <a:xfrm flipH="false" flipV="false" rot="0">
            <a:off x="14114363" y="5673907"/>
            <a:ext cx="3772989" cy="878077"/>
          </a:xfrm>
          <a:custGeom>
            <a:avLst/>
            <a:gdLst/>
            <a:ahLst/>
            <a:cxnLst/>
            <a:rect r="r" b="b" t="t" l="l"/>
            <a:pathLst>
              <a:path h="878077" w="3772989">
                <a:moveTo>
                  <a:pt x="0" y="0"/>
                </a:moveTo>
                <a:lnTo>
                  <a:pt x="3772989" y="0"/>
                </a:lnTo>
                <a:lnTo>
                  <a:pt x="3772989" y="878078"/>
                </a:lnTo>
                <a:lnTo>
                  <a:pt x="0" y="878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2950032" y="7805221"/>
            <a:ext cx="9267115" cy="889638"/>
            <a:chOff x="0" y="0"/>
            <a:chExt cx="12356154" cy="1186184"/>
          </a:xfrm>
        </p:grpSpPr>
        <p:sp>
          <p:nvSpPr>
            <p:cNvPr name="Freeform 18" id="18"/>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3922423" y="15414"/>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7325502"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1" id="21"/>
          <p:cNvSpPr/>
          <p:nvPr/>
        </p:nvSpPr>
        <p:spPr>
          <a:xfrm flipH="false" flipV="false" rot="0">
            <a:off x="14346247" y="7098485"/>
            <a:ext cx="3036757" cy="706736"/>
          </a:xfrm>
          <a:custGeom>
            <a:avLst/>
            <a:gdLst/>
            <a:ahLst/>
            <a:cxnLst/>
            <a:rect r="r" b="b" t="t" l="l"/>
            <a:pathLst>
              <a:path h="706736" w="3036757">
                <a:moveTo>
                  <a:pt x="0" y="0"/>
                </a:moveTo>
                <a:lnTo>
                  <a:pt x="3036757" y="0"/>
                </a:lnTo>
                <a:lnTo>
                  <a:pt x="3036757" y="706736"/>
                </a:lnTo>
                <a:lnTo>
                  <a:pt x="0" y="7067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2760072" y="8274830"/>
            <a:ext cx="3036757" cy="706736"/>
          </a:xfrm>
          <a:custGeom>
            <a:avLst/>
            <a:gdLst/>
            <a:ahLst/>
            <a:cxnLst/>
            <a:rect r="r" b="b" t="t" l="l"/>
            <a:pathLst>
              <a:path h="706736" w="3036757">
                <a:moveTo>
                  <a:pt x="0" y="0"/>
                </a:moveTo>
                <a:lnTo>
                  <a:pt x="3036758" y="0"/>
                </a:lnTo>
                <a:lnTo>
                  <a:pt x="3036758" y="706736"/>
                </a:lnTo>
                <a:lnTo>
                  <a:pt x="0" y="7067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0"/>
            <a:stretch>
              <a:fillRect l="0" t="0" r="0" b="0"/>
            </a:stretch>
          </a:blipFill>
        </p:spPr>
      </p:sp>
      <p:sp>
        <p:nvSpPr>
          <p:cNvPr name="TextBox 24" id="24"/>
          <p:cNvSpPr txBox="true"/>
          <p:nvPr/>
        </p:nvSpPr>
        <p:spPr>
          <a:xfrm rot="0">
            <a:off x="2409745" y="3508375"/>
            <a:ext cx="13454881" cy="1635125"/>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Network interface:</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A door through which your system communicates with the outside world.</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Can be physical or virtual endpoint</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Each interface has name, hardware id, software id and status </a:t>
            </a:r>
          </a:p>
        </p:txBody>
      </p:sp>
      <p:sp>
        <p:nvSpPr>
          <p:cNvPr name="TextBox 25" id="25"/>
          <p:cNvSpPr txBox="true"/>
          <p:nvPr/>
        </p:nvSpPr>
        <p:spPr>
          <a:xfrm rot="0">
            <a:off x="2950032" y="1050313"/>
            <a:ext cx="9922682" cy="660400"/>
          </a:xfrm>
          <a:prstGeom prst="rect">
            <a:avLst/>
          </a:prstGeom>
        </p:spPr>
        <p:txBody>
          <a:bodyPr anchor="t" rtlCol="false" tIns="0" lIns="0" bIns="0" rIns="0">
            <a:spAutoFit/>
          </a:bodyPr>
          <a:lstStyle/>
          <a:p>
            <a:pPr algn="ctr" marL="0" indent="0" lvl="1">
              <a:lnSpc>
                <a:spcPts val="5000"/>
              </a:lnSpc>
              <a:spcBef>
                <a:spcPct val="0"/>
              </a:spcBef>
            </a:pPr>
            <a:r>
              <a:rPr lang="en-US" sz="5000" spc="-100">
                <a:solidFill>
                  <a:srgbClr val="000000"/>
                </a:solidFill>
                <a:latin typeface="Vollkorn"/>
                <a:ea typeface="Vollkorn"/>
                <a:cs typeface="Vollkorn"/>
                <a:sym typeface="Vollkorn"/>
              </a:rPr>
              <a:t>Network interfaces</a:t>
            </a:r>
            <a:r>
              <a:rPr lang="en-US" sz="5000" spc="-100">
                <a:solidFill>
                  <a:srgbClr val="000000"/>
                </a:solidFill>
                <a:latin typeface="Vollkorn"/>
                <a:ea typeface="Vollkorn"/>
                <a:cs typeface="Vollkorn"/>
                <a:sym typeface="Vollkorn"/>
              </a:rPr>
              <a:t> and routing</a:t>
            </a:r>
          </a:p>
        </p:txBody>
      </p:sp>
      <p:sp>
        <p:nvSpPr>
          <p:cNvPr name="TextBox 26" id="26"/>
          <p:cNvSpPr txBox="true"/>
          <p:nvPr/>
        </p:nvSpPr>
        <p:spPr>
          <a:xfrm rot="0">
            <a:off x="15120395" y="5914300"/>
            <a:ext cx="176092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uce"/>
                <a:ea typeface="Open Sauce"/>
                <a:cs typeface="Open Sauce"/>
                <a:sym typeface="Open Sauce"/>
              </a:rPr>
              <a:t>ip route</a:t>
            </a:r>
          </a:p>
        </p:txBody>
      </p:sp>
      <p:sp>
        <p:nvSpPr>
          <p:cNvPr name="TextBox 27" id="27"/>
          <p:cNvSpPr txBox="true"/>
          <p:nvPr/>
        </p:nvSpPr>
        <p:spPr>
          <a:xfrm rot="0">
            <a:off x="3346714" y="8090936"/>
            <a:ext cx="8473751" cy="737235"/>
          </a:xfrm>
          <a:prstGeom prst="rect">
            <a:avLst/>
          </a:prstGeom>
        </p:spPr>
        <p:txBody>
          <a:bodyPr anchor="t" rtlCol="false" tIns="0" lIns="0" bIns="0" rIns="0">
            <a:spAutoFit/>
          </a:bodyPr>
          <a:lstStyle/>
          <a:p>
            <a:pPr algn="ctr">
              <a:lnSpc>
                <a:spcPts val="2940"/>
              </a:lnSpc>
            </a:pPr>
            <a:r>
              <a:rPr lang="en-US" sz="2100">
                <a:solidFill>
                  <a:srgbClr val="000000"/>
                </a:solidFill>
                <a:latin typeface="Open Sauce"/>
                <a:ea typeface="Open Sauce"/>
                <a:cs typeface="Open Sauce"/>
                <a:sym typeface="Open Sauce"/>
              </a:rPr>
              <a:t>ip route add &lt;network&gt;/&lt;prefix&gt; via &lt;gateway-ip&gt; dev &lt;interface&gt;</a:t>
            </a:r>
          </a:p>
          <a:p>
            <a:pPr algn="ctr">
              <a:lnSpc>
                <a:spcPts val="2940"/>
              </a:lnSpc>
              <a:spcBef>
                <a:spcPct val="0"/>
              </a:spcBef>
            </a:pPr>
          </a:p>
        </p:txBody>
      </p:sp>
      <p:sp>
        <p:nvSpPr>
          <p:cNvPr name="TextBox 28" id="28"/>
          <p:cNvSpPr txBox="true"/>
          <p:nvPr/>
        </p:nvSpPr>
        <p:spPr>
          <a:xfrm rot="0">
            <a:off x="14984162" y="7245160"/>
            <a:ext cx="176092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uce"/>
                <a:ea typeface="Open Sauce"/>
                <a:cs typeface="Open Sauce"/>
                <a:sym typeface="Open Sauce"/>
              </a:rPr>
              <a:t>ifconfig</a:t>
            </a:r>
          </a:p>
        </p:txBody>
      </p:sp>
      <p:sp>
        <p:nvSpPr>
          <p:cNvPr name="TextBox 29" id="29"/>
          <p:cNvSpPr txBox="true"/>
          <p:nvPr/>
        </p:nvSpPr>
        <p:spPr>
          <a:xfrm rot="0">
            <a:off x="13397988" y="8462411"/>
            <a:ext cx="176092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uce"/>
                <a:ea typeface="Open Sauce"/>
                <a:cs typeface="Open Sauce"/>
                <a:sym typeface="Open Sauce"/>
              </a:rPr>
              <a:t>ip link show</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EAEF"/>
        </a:solidFill>
      </p:bgPr>
    </p:bg>
    <p:spTree>
      <p:nvGrpSpPr>
        <p:cNvPr id="1" name=""/>
        <p:cNvGrpSpPr/>
        <p:nvPr/>
      </p:nvGrpSpPr>
      <p:grpSpPr>
        <a:xfrm>
          <a:off x="0" y="0"/>
          <a:ext cx="0" cy="0"/>
          <a:chOff x="0" y="0"/>
          <a:chExt cx="0" cy="0"/>
        </a:xfrm>
      </p:grpSpPr>
      <p:grpSp>
        <p:nvGrpSpPr>
          <p:cNvPr name="Group 2" id="2"/>
          <p:cNvGrpSpPr/>
          <p:nvPr/>
        </p:nvGrpSpPr>
        <p:grpSpPr>
          <a:xfrm rot="0">
            <a:off x="1355947" y="1734403"/>
            <a:ext cx="15133524" cy="7093768"/>
            <a:chOff x="0" y="0"/>
            <a:chExt cx="20178032" cy="9458358"/>
          </a:xfrm>
        </p:grpSpPr>
        <p:sp>
          <p:nvSpPr>
            <p:cNvPr name="Freeform 3" id="3"/>
            <p:cNvSpPr/>
            <p:nvPr/>
          </p:nvSpPr>
          <p:spPr>
            <a:xfrm flipH="false" flipV="false" rot="0">
              <a:off x="0" y="1640580"/>
              <a:ext cx="16430193" cy="5795377"/>
            </a:xfrm>
            <a:custGeom>
              <a:avLst/>
              <a:gdLst/>
              <a:ahLst/>
              <a:cxnLst/>
              <a:rect r="r" b="b" t="t" l="l"/>
              <a:pathLst>
                <a:path h="5795377" w="16430193">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747839" y="1640580"/>
              <a:ext cx="16430193" cy="5795377"/>
            </a:xfrm>
            <a:custGeom>
              <a:avLst/>
              <a:gdLst/>
              <a:ahLst/>
              <a:cxnLst/>
              <a:rect r="r" b="b" t="t" l="l"/>
              <a:pathLst>
                <a:path h="5795377" w="16430193">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3662980"/>
              <a:ext cx="16430193" cy="5795377"/>
            </a:xfrm>
            <a:custGeom>
              <a:avLst/>
              <a:gdLst/>
              <a:ahLst/>
              <a:cxnLst/>
              <a:rect r="r" b="b" t="t" l="l"/>
              <a:pathLst>
                <a:path h="5795377" w="16430193">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47839" y="3662980"/>
              <a:ext cx="16430193" cy="5795377"/>
            </a:xfrm>
            <a:custGeom>
              <a:avLst/>
              <a:gdLst/>
              <a:ahLst/>
              <a:cxnLst/>
              <a:rect r="r" b="b" t="t" l="l"/>
              <a:pathLst>
                <a:path h="5795377" w="16430193">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16430193" cy="5795377"/>
            </a:xfrm>
            <a:custGeom>
              <a:avLst/>
              <a:gdLst/>
              <a:ahLst/>
              <a:cxnLst/>
              <a:rect r="r" b="b" t="t" l="l"/>
              <a:pathLst>
                <a:path h="5795377" w="16430193">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747839" y="0"/>
              <a:ext cx="16430193" cy="5795377"/>
            </a:xfrm>
            <a:custGeom>
              <a:avLst/>
              <a:gdLst/>
              <a:ahLst/>
              <a:cxnLst/>
              <a:rect r="r" b="b" t="t" l="l"/>
              <a:pathLst>
                <a:path h="5795377" w="16430193">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022400"/>
              <a:ext cx="16430193" cy="5795377"/>
            </a:xfrm>
            <a:custGeom>
              <a:avLst/>
              <a:gdLst/>
              <a:ahLst/>
              <a:cxnLst/>
              <a:rect r="r" b="b" t="t" l="l"/>
              <a:pathLst>
                <a:path h="5795377" w="16430193">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747839" y="2022400"/>
              <a:ext cx="16430193" cy="5795377"/>
            </a:xfrm>
            <a:custGeom>
              <a:avLst/>
              <a:gdLst/>
              <a:ahLst/>
              <a:cxnLst/>
              <a:rect r="r" b="b" t="t" l="l"/>
              <a:pathLst>
                <a:path h="5795377" w="16430193">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1395430" y="1406525"/>
            <a:ext cx="5438234" cy="127693"/>
            <a:chOff x="0" y="0"/>
            <a:chExt cx="8537955" cy="200476"/>
          </a:xfrm>
        </p:grpSpPr>
        <p:sp>
          <p:nvSpPr>
            <p:cNvPr name="Freeform 12" id="12"/>
            <p:cNvSpPr/>
            <p:nvPr/>
          </p:nvSpPr>
          <p:spPr>
            <a:xfrm flipH="false" flipV="false" rot="0">
              <a:off x="150533" y="25529"/>
              <a:ext cx="8256187" cy="153173"/>
            </a:xfrm>
            <a:custGeom>
              <a:avLst/>
              <a:gdLst/>
              <a:ahLst/>
              <a:cxnLst/>
              <a:rect r="r" b="b" t="t" l="l"/>
              <a:pathLst>
                <a:path h="153173" w="8256187">
                  <a:moveTo>
                    <a:pt x="177553" y="63071"/>
                  </a:moveTo>
                  <a:cubicBezTo>
                    <a:pt x="2092031" y="21774"/>
                    <a:pt x="3848256" y="9761"/>
                    <a:pt x="5002347" y="5256"/>
                  </a:cubicBezTo>
                  <a:cubicBezTo>
                    <a:pt x="5975025" y="751"/>
                    <a:pt x="7194733" y="0"/>
                    <a:pt x="7696512" y="4505"/>
                  </a:cubicBezTo>
                  <a:cubicBezTo>
                    <a:pt x="7889503" y="6007"/>
                    <a:pt x="8009159" y="3754"/>
                    <a:pt x="8101794" y="12013"/>
                  </a:cubicBezTo>
                  <a:cubicBezTo>
                    <a:pt x="8159692" y="16518"/>
                    <a:pt x="8198291" y="24027"/>
                    <a:pt x="8217590" y="33788"/>
                  </a:cubicBezTo>
                  <a:cubicBezTo>
                    <a:pt x="8244608" y="45801"/>
                    <a:pt x="8244608" y="68327"/>
                    <a:pt x="8217590" y="80340"/>
                  </a:cubicBezTo>
                  <a:cubicBezTo>
                    <a:pt x="8198291" y="90101"/>
                    <a:pt x="8148112" y="97610"/>
                    <a:pt x="8101794" y="102115"/>
                  </a:cubicBezTo>
                  <a:cubicBezTo>
                    <a:pt x="8051617" y="106620"/>
                    <a:pt x="7989859" y="108872"/>
                    <a:pt x="7935821" y="105869"/>
                  </a:cubicBezTo>
                  <a:cubicBezTo>
                    <a:pt x="7874065" y="102115"/>
                    <a:pt x="7781429" y="87849"/>
                    <a:pt x="7754409" y="75084"/>
                  </a:cubicBezTo>
                  <a:cubicBezTo>
                    <a:pt x="7727391" y="62320"/>
                    <a:pt x="7742830" y="40545"/>
                    <a:pt x="7781429" y="29283"/>
                  </a:cubicBezTo>
                  <a:cubicBezTo>
                    <a:pt x="7820026" y="17269"/>
                    <a:pt x="7924242" y="7508"/>
                    <a:pt x="7993719" y="7508"/>
                  </a:cubicBezTo>
                  <a:cubicBezTo>
                    <a:pt x="8063197" y="7508"/>
                    <a:pt x="8163553" y="18020"/>
                    <a:pt x="8206010" y="29283"/>
                  </a:cubicBezTo>
                  <a:cubicBezTo>
                    <a:pt x="8244608" y="40545"/>
                    <a:pt x="8256188" y="63071"/>
                    <a:pt x="8229169" y="75835"/>
                  </a:cubicBezTo>
                  <a:cubicBezTo>
                    <a:pt x="8206010" y="87849"/>
                    <a:pt x="8159692" y="97610"/>
                    <a:pt x="8047757" y="105869"/>
                  </a:cubicBezTo>
                  <a:cubicBezTo>
                    <a:pt x="7627035" y="135152"/>
                    <a:pt x="5673959" y="91603"/>
                    <a:pt x="4620223" y="93105"/>
                  </a:cubicBezTo>
                  <a:cubicBezTo>
                    <a:pt x="3713162" y="94606"/>
                    <a:pt x="2875578" y="99111"/>
                    <a:pt x="2095891" y="108872"/>
                  </a:cubicBezTo>
                  <a:cubicBezTo>
                    <a:pt x="1416560" y="117132"/>
                    <a:pt x="463181" y="153172"/>
                    <a:pt x="196852" y="144913"/>
                  </a:cubicBezTo>
                  <a:cubicBezTo>
                    <a:pt x="123515" y="141910"/>
                    <a:pt x="96496" y="138906"/>
                    <a:pt x="61758" y="132149"/>
                  </a:cubicBezTo>
                  <a:cubicBezTo>
                    <a:pt x="30879" y="126142"/>
                    <a:pt x="3860" y="114879"/>
                    <a:pt x="3860" y="105869"/>
                  </a:cubicBezTo>
                  <a:cubicBezTo>
                    <a:pt x="0" y="96859"/>
                    <a:pt x="19300" y="84845"/>
                    <a:pt x="50178" y="78088"/>
                  </a:cubicBezTo>
                  <a:cubicBezTo>
                    <a:pt x="77197" y="71330"/>
                    <a:pt x="177553" y="63071"/>
                    <a:pt x="177553" y="63071"/>
                  </a:cubicBezTo>
                </a:path>
              </a:pathLst>
            </a:custGeom>
            <a:solidFill>
              <a:srgbClr val="3D6874"/>
            </a:solidFill>
            <a:ln cap="sq">
              <a:noFill/>
              <a:prstDash val="solid"/>
              <a:miter/>
            </a:ln>
          </p:spPr>
        </p:sp>
      </p:grpSp>
      <p:sp>
        <p:nvSpPr>
          <p:cNvPr name="Freeform 13" id="13"/>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4"/>
            <a:stretch>
              <a:fillRect l="0" t="0" r="0" b="0"/>
            </a:stretch>
          </a:blipFill>
        </p:spPr>
      </p:sp>
      <p:sp>
        <p:nvSpPr>
          <p:cNvPr name="TextBox 14" id="14"/>
          <p:cNvSpPr txBox="true"/>
          <p:nvPr/>
        </p:nvSpPr>
        <p:spPr>
          <a:xfrm rot="0">
            <a:off x="1169867" y="746125"/>
            <a:ext cx="3890912" cy="660400"/>
          </a:xfrm>
          <a:prstGeom prst="rect">
            <a:avLst/>
          </a:prstGeom>
        </p:spPr>
        <p:txBody>
          <a:bodyPr anchor="t" rtlCol="false" tIns="0" lIns="0" bIns="0" rIns="0">
            <a:spAutoFit/>
          </a:bodyPr>
          <a:lstStyle/>
          <a:p>
            <a:pPr algn="ctr" marL="0" indent="0" lvl="1">
              <a:lnSpc>
                <a:spcPts val="5000"/>
              </a:lnSpc>
              <a:spcBef>
                <a:spcPct val="0"/>
              </a:spcBef>
            </a:pPr>
            <a:r>
              <a:rPr lang="en-US" sz="5000" spc="-100">
                <a:solidFill>
                  <a:srgbClr val="000000"/>
                </a:solidFill>
                <a:latin typeface="Vollkorn"/>
                <a:ea typeface="Vollkorn"/>
                <a:cs typeface="Vollkorn"/>
                <a:sym typeface="Vollkorn"/>
              </a:rPr>
              <a:t>Commands</a:t>
            </a:r>
          </a:p>
        </p:txBody>
      </p:sp>
      <p:sp>
        <p:nvSpPr>
          <p:cNvPr name="TextBox 15" id="15"/>
          <p:cNvSpPr txBox="true"/>
          <p:nvPr/>
        </p:nvSpPr>
        <p:spPr>
          <a:xfrm rot="0">
            <a:off x="1852226" y="2184563"/>
            <a:ext cx="13454881" cy="1225550"/>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Ping</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Checks connectivity betwee</a:t>
            </a:r>
            <a:r>
              <a:rPr lang="en-US" sz="2499">
                <a:solidFill>
                  <a:srgbClr val="000000"/>
                </a:solidFill>
                <a:latin typeface="Open Sauce"/>
                <a:ea typeface="Open Sauce"/>
                <a:cs typeface="Open Sauce"/>
                <a:sym typeface="Open Sauce"/>
              </a:rPr>
              <a:t>n your machine and a remote host by sending ICMP echo requests.</a:t>
            </a:r>
          </a:p>
        </p:txBody>
      </p:sp>
      <p:sp>
        <p:nvSpPr>
          <p:cNvPr name="TextBox 16" id="16"/>
          <p:cNvSpPr txBox="true"/>
          <p:nvPr/>
        </p:nvSpPr>
        <p:spPr>
          <a:xfrm rot="0">
            <a:off x="1852226" y="6654800"/>
            <a:ext cx="13454881" cy="2044700"/>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dig</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dig (Domain I</a:t>
            </a:r>
            <a:r>
              <a:rPr lang="en-US" sz="2499">
                <a:solidFill>
                  <a:srgbClr val="000000"/>
                </a:solidFill>
                <a:latin typeface="Open Sauce"/>
                <a:ea typeface="Open Sauce"/>
                <a:cs typeface="Open Sauce"/>
                <a:sym typeface="Open Sauce"/>
              </a:rPr>
              <a:t>nformation Groper) queries DNS servers to get information about domain names (IP resolution, mail servers, etc.)</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dig &lt;domain&gt;</a:t>
            </a:r>
          </a:p>
          <a:p>
            <a:pPr algn="l">
              <a:lnSpc>
                <a:spcPts val="3249"/>
              </a:lnSpc>
            </a:pPr>
          </a:p>
        </p:txBody>
      </p:sp>
      <p:sp>
        <p:nvSpPr>
          <p:cNvPr name="TextBox 17" id="17"/>
          <p:cNvSpPr txBox="true"/>
          <p:nvPr/>
        </p:nvSpPr>
        <p:spPr>
          <a:xfrm rot="0">
            <a:off x="1852226" y="5114925"/>
            <a:ext cx="13454881" cy="1225550"/>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route -n</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Displays the kernel’s IP routing table. </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a:t>
            </a:r>
            <a:r>
              <a:rPr lang="en-US" sz="2499">
                <a:solidFill>
                  <a:srgbClr val="000000"/>
                </a:solidFill>
                <a:latin typeface="Open Sauce"/>
                <a:ea typeface="Open Sauce"/>
                <a:cs typeface="Open Sauce"/>
                <a:sym typeface="Open Sauce"/>
              </a:rPr>
              <a:t>n flag shows numerical addresses instead of resolving hostnames (faster).</a:t>
            </a:r>
          </a:p>
        </p:txBody>
      </p:sp>
      <p:sp>
        <p:nvSpPr>
          <p:cNvPr name="TextBox 18" id="18"/>
          <p:cNvSpPr txBox="true"/>
          <p:nvPr/>
        </p:nvSpPr>
        <p:spPr>
          <a:xfrm rot="0">
            <a:off x="1852226" y="3573843"/>
            <a:ext cx="13454881" cy="1225550"/>
          </a:xfrm>
          <a:prstGeom prst="rect">
            <a:avLst/>
          </a:prstGeom>
        </p:spPr>
        <p:txBody>
          <a:bodyPr anchor="t" rtlCol="false" tIns="0" lIns="0" bIns="0" rIns="0">
            <a:spAutoFit/>
          </a:bodyPr>
          <a:lstStyle/>
          <a:p>
            <a:pPr algn="l">
              <a:lnSpc>
                <a:spcPts val="3249"/>
              </a:lnSpc>
            </a:pPr>
            <a:r>
              <a:rPr lang="en-US" sz="2499" b="true">
                <a:solidFill>
                  <a:srgbClr val="000000"/>
                </a:solidFill>
                <a:latin typeface="Open Sauce Bold"/>
                <a:ea typeface="Open Sauce Bold"/>
                <a:cs typeface="Open Sauce Bold"/>
                <a:sym typeface="Open Sauce Bold"/>
              </a:rPr>
              <a:t>telnet</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Tests connectivity to </a:t>
            </a:r>
            <a:r>
              <a:rPr lang="en-US" sz="2499">
                <a:solidFill>
                  <a:srgbClr val="000000"/>
                </a:solidFill>
                <a:latin typeface="Open Sauce"/>
                <a:ea typeface="Open Sauce"/>
                <a:cs typeface="Open Sauce"/>
                <a:sym typeface="Open Sauce"/>
              </a:rPr>
              <a:t>a host on a specific port</a:t>
            </a:r>
          </a:p>
          <a:p>
            <a:pPr algn="l" marL="539749" indent="-269875" lvl="1">
              <a:lnSpc>
                <a:spcPts val="3249"/>
              </a:lnSpc>
              <a:buFont typeface="Arial"/>
              <a:buChar char="•"/>
            </a:pPr>
            <a:r>
              <a:rPr lang="en-US" sz="2499">
                <a:solidFill>
                  <a:srgbClr val="000000"/>
                </a:solidFill>
                <a:latin typeface="Open Sauce"/>
                <a:ea typeface="Open Sauce"/>
                <a:cs typeface="Open Sauce"/>
                <a:sym typeface="Open Sauce"/>
              </a:rPr>
              <a:t>telnet &lt;hostname or IP&gt; &lt;port&gt;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AEF"/>
        </a:solidFill>
      </p:bgPr>
    </p:bg>
    <p:spTree>
      <p:nvGrpSpPr>
        <p:cNvPr id="1" name=""/>
        <p:cNvGrpSpPr/>
        <p:nvPr/>
      </p:nvGrpSpPr>
      <p:grpSpPr>
        <a:xfrm>
          <a:off x="0" y="0"/>
          <a:ext cx="0" cy="0"/>
          <a:chOff x="0" y="0"/>
          <a:chExt cx="0" cy="0"/>
        </a:xfrm>
      </p:grpSpPr>
      <p:sp>
        <p:nvSpPr>
          <p:cNvPr name="Freeform 2" id="2"/>
          <p:cNvSpPr/>
          <p:nvPr/>
        </p:nvSpPr>
        <p:spPr>
          <a:xfrm flipH="false" flipV="false" rot="-1060858">
            <a:off x="15023943" y="8851542"/>
            <a:ext cx="782455" cy="813516"/>
          </a:xfrm>
          <a:custGeom>
            <a:avLst/>
            <a:gdLst/>
            <a:ahLst/>
            <a:cxnLst/>
            <a:rect r="r" b="b" t="t" l="l"/>
            <a:pathLst>
              <a:path h="813516" w="782455">
                <a:moveTo>
                  <a:pt x="0" y="0"/>
                </a:moveTo>
                <a:lnTo>
                  <a:pt x="782455" y="0"/>
                </a:lnTo>
                <a:lnTo>
                  <a:pt x="782455" y="813516"/>
                </a:lnTo>
                <a:lnTo>
                  <a:pt x="0" y="813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7585719" y="572995"/>
            <a:ext cx="1028587" cy="1262774"/>
          </a:xfrm>
          <a:custGeom>
            <a:avLst/>
            <a:gdLst/>
            <a:ahLst/>
            <a:cxnLst/>
            <a:rect r="r" b="b" t="t" l="l"/>
            <a:pathLst>
              <a:path h="1262774" w="1028587">
                <a:moveTo>
                  <a:pt x="0" y="0"/>
                </a:moveTo>
                <a:lnTo>
                  <a:pt x="1028587" y="0"/>
                </a:lnTo>
                <a:lnTo>
                  <a:pt x="1028587" y="1262774"/>
                </a:lnTo>
                <a:lnTo>
                  <a:pt x="0" y="1262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1204650">
            <a:off x="12316970" y="473105"/>
            <a:ext cx="993095" cy="1615982"/>
          </a:xfrm>
          <a:custGeom>
            <a:avLst/>
            <a:gdLst/>
            <a:ahLst/>
            <a:cxnLst/>
            <a:rect r="r" b="b" t="t" l="l"/>
            <a:pathLst>
              <a:path h="1615982" w="993095">
                <a:moveTo>
                  <a:pt x="0" y="1615982"/>
                </a:moveTo>
                <a:lnTo>
                  <a:pt x="993094" y="1615982"/>
                </a:lnTo>
                <a:lnTo>
                  <a:pt x="993094" y="0"/>
                </a:lnTo>
                <a:lnTo>
                  <a:pt x="0" y="0"/>
                </a:lnTo>
                <a:lnTo>
                  <a:pt x="0" y="16159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688324"/>
            <a:ext cx="6845749" cy="1061720"/>
          </a:xfrm>
          <a:prstGeom prst="rect">
            <a:avLst/>
          </a:prstGeom>
        </p:spPr>
        <p:txBody>
          <a:bodyPr anchor="t" rtlCol="false" tIns="0" lIns="0" bIns="0" rIns="0">
            <a:spAutoFit/>
          </a:bodyPr>
          <a:lstStyle/>
          <a:p>
            <a:pPr algn="l">
              <a:lnSpc>
                <a:spcPts val="8680"/>
              </a:lnSpc>
              <a:spcBef>
                <a:spcPct val="0"/>
              </a:spcBef>
            </a:pPr>
            <a:r>
              <a:rPr lang="en-US" b="true" sz="6200">
                <a:solidFill>
                  <a:srgbClr val="000000"/>
                </a:solidFill>
                <a:latin typeface="Linotype Feltpen Medium"/>
                <a:ea typeface="Linotype Feltpen Medium"/>
                <a:cs typeface="Linotype Feltpen Medium"/>
                <a:sym typeface="Linotype Feltpen Medium"/>
              </a:rPr>
              <a:t>Firewall Management</a:t>
            </a:r>
          </a:p>
        </p:txBody>
      </p:sp>
      <p:grpSp>
        <p:nvGrpSpPr>
          <p:cNvPr name="Group 6" id="6"/>
          <p:cNvGrpSpPr/>
          <p:nvPr/>
        </p:nvGrpSpPr>
        <p:grpSpPr>
          <a:xfrm rot="0">
            <a:off x="3979031" y="1696137"/>
            <a:ext cx="1934521" cy="185850"/>
            <a:chOff x="0" y="0"/>
            <a:chExt cx="3529602" cy="339090"/>
          </a:xfrm>
        </p:grpSpPr>
        <p:sp>
          <p:nvSpPr>
            <p:cNvPr name="Freeform 7" id="7"/>
            <p:cNvSpPr/>
            <p:nvPr/>
          </p:nvSpPr>
          <p:spPr>
            <a:xfrm flipH="false" flipV="false" rot="0">
              <a:off x="62231" y="43180"/>
              <a:ext cx="3413118" cy="259080"/>
            </a:xfrm>
            <a:custGeom>
              <a:avLst/>
              <a:gdLst/>
              <a:ahLst/>
              <a:cxnLst/>
              <a:rect r="r" b="b" t="t" l="l"/>
              <a:pathLst>
                <a:path h="259080" w="3413118">
                  <a:moveTo>
                    <a:pt x="73400" y="106680"/>
                  </a:moveTo>
                  <a:cubicBezTo>
                    <a:pt x="864848" y="36830"/>
                    <a:pt x="1590874" y="16510"/>
                    <a:pt x="2067976" y="8890"/>
                  </a:cubicBezTo>
                  <a:cubicBezTo>
                    <a:pt x="2470083" y="1270"/>
                    <a:pt x="2974312" y="0"/>
                    <a:pt x="3181747" y="7620"/>
                  </a:cubicBezTo>
                  <a:cubicBezTo>
                    <a:pt x="3261530" y="10160"/>
                    <a:pt x="3310996" y="6350"/>
                    <a:pt x="3349292" y="20320"/>
                  </a:cubicBezTo>
                  <a:cubicBezTo>
                    <a:pt x="3373227" y="27940"/>
                    <a:pt x="3389183" y="40640"/>
                    <a:pt x="3397162" y="57150"/>
                  </a:cubicBezTo>
                  <a:cubicBezTo>
                    <a:pt x="3408331" y="77470"/>
                    <a:pt x="3408331" y="115570"/>
                    <a:pt x="3397162" y="135890"/>
                  </a:cubicBezTo>
                  <a:cubicBezTo>
                    <a:pt x="3389183" y="152400"/>
                    <a:pt x="3368440" y="165100"/>
                    <a:pt x="3349292" y="172720"/>
                  </a:cubicBezTo>
                  <a:cubicBezTo>
                    <a:pt x="3328548" y="180340"/>
                    <a:pt x="3303018" y="184150"/>
                    <a:pt x="3280678" y="179070"/>
                  </a:cubicBezTo>
                  <a:cubicBezTo>
                    <a:pt x="3255148" y="172720"/>
                    <a:pt x="3216852" y="148590"/>
                    <a:pt x="3205682" y="127000"/>
                  </a:cubicBezTo>
                  <a:cubicBezTo>
                    <a:pt x="3194513" y="105410"/>
                    <a:pt x="3200895" y="68580"/>
                    <a:pt x="3216852" y="49530"/>
                  </a:cubicBezTo>
                  <a:cubicBezTo>
                    <a:pt x="3232809" y="29210"/>
                    <a:pt x="3275891" y="12700"/>
                    <a:pt x="3304613" y="12700"/>
                  </a:cubicBezTo>
                  <a:cubicBezTo>
                    <a:pt x="3333335" y="12700"/>
                    <a:pt x="3374822" y="30480"/>
                    <a:pt x="3392374" y="49530"/>
                  </a:cubicBezTo>
                  <a:cubicBezTo>
                    <a:pt x="3408331" y="68580"/>
                    <a:pt x="3413118" y="106680"/>
                    <a:pt x="3401949" y="128270"/>
                  </a:cubicBezTo>
                  <a:cubicBezTo>
                    <a:pt x="3392374" y="148590"/>
                    <a:pt x="3373227" y="165100"/>
                    <a:pt x="3326952" y="179070"/>
                  </a:cubicBezTo>
                  <a:cubicBezTo>
                    <a:pt x="3153025" y="228600"/>
                    <a:pt x="2345621" y="154940"/>
                    <a:pt x="1910006" y="157480"/>
                  </a:cubicBezTo>
                  <a:cubicBezTo>
                    <a:pt x="1535025" y="160020"/>
                    <a:pt x="1188767" y="167640"/>
                    <a:pt x="866444" y="184150"/>
                  </a:cubicBezTo>
                  <a:cubicBezTo>
                    <a:pt x="585607" y="198120"/>
                    <a:pt x="191479" y="259080"/>
                    <a:pt x="81378" y="245110"/>
                  </a:cubicBezTo>
                  <a:cubicBezTo>
                    <a:pt x="51061" y="240030"/>
                    <a:pt x="39891" y="234950"/>
                    <a:pt x="25530" y="223520"/>
                  </a:cubicBezTo>
                  <a:cubicBezTo>
                    <a:pt x="12765" y="213360"/>
                    <a:pt x="1595" y="194310"/>
                    <a:pt x="1595" y="179070"/>
                  </a:cubicBezTo>
                  <a:cubicBezTo>
                    <a:pt x="0" y="163830"/>
                    <a:pt x="7978" y="143510"/>
                    <a:pt x="20743" y="132080"/>
                  </a:cubicBezTo>
                  <a:cubicBezTo>
                    <a:pt x="31913" y="120650"/>
                    <a:pt x="73400" y="106680"/>
                    <a:pt x="73400" y="106680"/>
                  </a:cubicBezTo>
                </a:path>
              </a:pathLst>
            </a:custGeom>
            <a:solidFill>
              <a:srgbClr val="A2C3CD"/>
            </a:solidFill>
            <a:ln cap="sq">
              <a:noFill/>
              <a:prstDash val="solid"/>
              <a:miter/>
            </a:ln>
          </p:spPr>
        </p:sp>
      </p:grpSp>
      <p:sp>
        <p:nvSpPr>
          <p:cNvPr name="Freeform 8" id="8"/>
          <p:cNvSpPr/>
          <p:nvPr/>
        </p:nvSpPr>
        <p:spPr>
          <a:xfrm flipH="false" flipV="false" rot="-594828">
            <a:off x="17481835" y="3691275"/>
            <a:ext cx="745046" cy="774622"/>
          </a:xfrm>
          <a:custGeom>
            <a:avLst/>
            <a:gdLst/>
            <a:ahLst/>
            <a:cxnLst/>
            <a:rect r="r" b="b" t="t" l="l"/>
            <a:pathLst>
              <a:path h="774622" w="745046">
                <a:moveTo>
                  <a:pt x="0" y="0"/>
                </a:moveTo>
                <a:lnTo>
                  <a:pt x="745046" y="0"/>
                </a:lnTo>
                <a:lnTo>
                  <a:pt x="745046" y="774622"/>
                </a:lnTo>
                <a:lnTo>
                  <a:pt x="0" y="774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873156" y="1997694"/>
            <a:ext cx="9171165" cy="7766972"/>
            <a:chOff x="0" y="0"/>
            <a:chExt cx="12228220" cy="10355963"/>
          </a:xfrm>
        </p:grpSpPr>
        <p:sp>
          <p:nvSpPr>
            <p:cNvPr name="Freeform 10" id="10"/>
            <p:cNvSpPr/>
            <p:nvPr/>
          </p:nvSpPr>
          <p:spPr>
            <a:xfrm flipH="false" flipV="false" rot="0">
              <a:off x="0" y="0"/>
              <a:ext cx="12228220" cy="4313227"/>
            </a:xfrm>
            <a:custGeom>
              <a:avLst/>
              <a:gdLst/>
              <a:ahLst/>
              <a:cxnLst/>
              <a:rect r="r" b="b" t="t" l="l"/>
              <a:pathLst>
                <a:path h="4313227" w="12228220">
                  <a:moveTo>
                    <a:pt x="0" y="0"/>
                  </a:moveTo>
                  <a:lnTo>
                    <a:pt x="12228220" y="0"/>
                  </a:lnTo>
                  <a:lnTo>
                    <a:pt x="12228220" y="4313227"/>
                  </a:lnTo>
                  <a:lnTo>
                    <a:pt x="0" y="43132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0" y="3422590"/>
              <a:ext cx="12228220" cy="4313227"/>
            </a:xfrm>
            <a:custGeom>
              <a:avLst/>
              <a:gdLst/>
              <a:ahLst/>
              <a:cxnLst/>
              <a:rect r="r" b="b" t="t" l="l"/>
              <a:pathLst>
                <a:path h="4313227" w="12228220">
                  <a:moveTo>
                    <a:pt x="0" y="0"/>
                  </a:moveTo>
                  <a:lnTo>
                    <a:pt x="12228220" y="0"/>
                  </a:lnTo>
                  <a:lnTo>
                    <a:pt x="12228220" y="4313227"/>
                  </a:lnTo>
                  <a:lnTo>
                    <a:pt x="0" y="43132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0" y="6042737"/>
              <a:ext cx="12228220" cy="4313227"/>
            </a:xfrm>
            <a:custGeom>
              <a:avLst/>
              <a:gdLst/>
              <a:ahLst/>
              <a:cxnLst/>
              <a:rect r="r" b="b" t="t" l="l"/>
              <a:pathLst>
                <a:path h="4313227" w="12228220">
                  <a:moveTo>
                    <a:pt x="0" y="0"/>
                  </a:moveTo>
                  <a:lnTo>
                    <a:pt x="12228220" y="0"/>
                  </a:lnTo>
                  <a:lnTo>
                    <a:pt x="12228220" y="4313226"/>
                  </a:lnTo>
                  <a:lnTo>
                    <a:pt x="0" y="43132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3" id="13"/>
          <p:cNvSpPr/>
          <p:nvPr/>
        </p:nvSpPr>
        <p:spPr>
          <a:xfrm flipH="false" flipV="false" rot="0">
            <a:off x="12635359" y="1028700"/>
            <a:ext cx="5290105" cy="3808876"/>
          </a:xfrm>
          <a:custGeom>
            <a:avLst/>
            <a:gdLst/>
            <a:ahLst/>
            <a:cxnLst/>
            <a:rect r="r" b="b" t="t" l="l"/>
            <a:pathLst>
              <a:path h="3808876" w="5290105">
                <a:moveTo>
                  <a:pt x="0" y="0"/>
                </a:moveTo>
                <a:lnTo>
                  <a:pt x="5290106" y="0"/>
                </a:lnTo>
                <a:lnTo>
                  <a:pt x="5290106" y="3808876"/>
                </a:lnTo>
                <a:lnTo>
                  <a:pt x="0" y="38088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3920191" y="5229652"/>
            <a:ext cx="1969609" cy="1357000"/>
          </a:xfrm>
          <a:custGeom>
            <a:avLst/>
            <a:gdLst/>
            <a:ahLst/>
            <a:cxnLst/>
            <a:rect r="r" b="b" t="t" l="l"/>
            <a:pathLst>
              <a:path h="1357000" w="1969609">
                <a:moveTo>
                  <a:pt x="0" y="0"/>
                </a:moveTo>
                <a:lnTo>
                  <a:pt x="1969609" y="0"/>
                </a:lnTo>
                <a:lnTo>
                  <a:pt x="1969609" y="1357001"/>
                </a:lnTo>
                <a:lnTo>
                  <a:pt x="0" y="13570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5681117" y="5882253"/>
            <a:ext cx="2002821" cy="411136"/>
          </a:xfrm>
          <a:custGeom>
            <a:avLst/>
            <a:gdLst/>
            <a:ahLst/>
            <a:cxnLst/>
            <a:rect r="r" b="b" t="t" l="l"/>
            <a:pathLst>
              <a:path h="411136" w="2002821">
                <a:moveTo>
                  <a:pt x="0" y="0"/>
                </a:moveTo>
                <a:lnTo>
                  <a:pt x="2002821" y="0"/>
                </a:lnTo>
                <a:lnTo>
                  <a:pt x="2002821" y="411136"/>
                </a:lnTo>
                <a:lnTo>
                  <a:pt x="0" y="4111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2069769" y="5882253"/>
            <a:ext cx="2002821" cy="411136"/>
          </a:xfrm>
          <a:custGeom>
            <a:avLst/>
            <a:gdLst/>
            <a:ahLst/>
            <a:cxnLst/>
            <a:rect r="r" b="b" t="t" l="l"/>
            <a:pathLst>
              <a:path h="411136" w="2002821">
                <a:moveTo>
                  <a:pt x="0" y="0"/>
                </a:moveTo>
                <a:lnTo>
                  <a:pt x="2002822" y="0"/>
                </a:lnTo>
                <a:lnTo>
                  <a:pt x="2002822" y="411136"/>
                </a:lnTo>
                <a:lnTo>
                  <a:pt x="0" y="4111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8100012" y="7395023"/>
            <a:ext cx="3437780" cy="3356524"/>
          </a:xfrm>
          <a:custGeom>
            <a:avLst/>
            <a:gdLst/>
            <a:ahLst/>
            <a:cxnLst/>
            <a:rect r="r" b="b" t="t" l="l"/>
            <a:pathLst>
              <a:path h="3356524" w="3437780">
                <a:moveTo>
                  <a:pt x="0" y="0"/>
                </a:moveTo>
                <a:lnTo>
                  <a:pt x="3437781" y="0"/>
                </a:lnTo>
                <a:lnTo>
                  <a:pt x="3437781" y="3356524"/>
                </a:lnTo>
                <a:lnTo>
                  <a:pt x="0" y="335652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8" id="18"/>
          <p:cNvSpPr/>
          <p:nvPr/>
        </p:nvSpPr>
        <p:spPr>
          <a:xfrm flipH="false" flipV="false" rot="0">
            <a:off x="11184685" y="7395023"/>
            <a:ext cx="3772989" cy="878077"/>
          </a:xfrm>
          <a:custGeom>
            <a:avLst/>
            <a:gdLst/>
            <a:ahLst/>
            <a:cxnLst/>
            <a:rect r="r" b="b" t="t" l="l"/>
            <a:pathLst>
              <a:path h="878077" w="3772989">
                <a:moveTo>
                  <a:pt x="0" y="0"/>
                </a:moveTo>
                <a:lnTo>
                  <a:pt x="3772989" y="0"/>
                </a:lnTo>
                <a:lnTo>
                  <a:pt x="3772989" y="878078"/>
                </a:lnTo>
                <a:lnTo>
                  <a:pt x="0" y="87807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13064378" y="8524350"/>
            <a:ext cx="3322784" cy="773302"/>
          </a:xfrm>
          <a:custGeom>
            <a:avLst/>
            <a:gdLst/>
            <a:ahLst/>
            <a:cxnLst/>
            <a:rect r="r" b="b" t="t" l="l"/>
            <a:pathLst>
              <a:path h="773302" w="3322784">
                <a:moveTo>
                  <a:pt x="0" y="0"/>
                </a:moveTo>
                <a:lnTo>
                  <a:pt x="3322784" y="0"/>
                </a:lnTo>
                <a:lnTo>
                  <a:pt x="3322784" y="773303"/>
                </a:lnTo>
                <a:lnTo>
                  <a:pt x="0" y="77330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3979031" y="9073285"/>
            <a:ext cx="3322784" cy="773302"/>
          </a:xfrm>
          <a:custGeom>
            <a:avLst/>
            <a:gdLst/>
            <a:ahLst/>
            <a:cxnLst/>
            <a:rect r="r" b="b" t="t" l="l"/>
            <a:pathLst>
              <a:path h="773302" w="3322784">
                <a:moveTo>
                  <a:pt x="0" y="0"/>
                </a:moveTo>
                <a:lnTo>
                  <a:pt x="3322784" y="0"/>
                </a:lnTo>
                <a:lnTo>
                  <a:pt x="3322784" y="773302"/>
                </a:lnTo>
                <a:lnTo>
                  <a:pt x="0" y="77330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0">
            <a:off x="2005161" y="7235956"/>
            <a:ext cx="6527788" cy="1519194"/>
          </a:xfrm>
          <a:custGeom>
            <a:avLst/>
            <a:gdLst/>
            <a:ahLst/>
            <a:cxnLst/>
            <a:rect r="r" b="b" t="t" l="l"/>
            <a:pathLst>
              <a:path h="1519194" w="6527788">
                <a:moveTo>
                  <a:pt x="0" y="0"/>
                </a:moveTo>
                <a:lnTo>
                  <a:pt x="6527788" y="0"/>
                </a:lnTo>
                <a:lnTo>
                  <a:pt x="6527788" y="1519194"/>
                </a:lnTo>
                <a:lnTo>
                  <a:pt x="0" y="151919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1483410" y="2479774"/>
            <a:ext cx="7950659" cy="22231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Security guard for your server</a:t>
            </a:r>
          </a:p>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Checks every packet of data coming in (ingress) or going out (egress) of your system</a:t>
            </a:r>
          </a:p>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Based on rules we set, it decides whether to allow or block that packet</a:t>
            </a:r>
          </a:p>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Configure the rules properly</a:t>
            </a:r>
          </a:p>
        </p:txBody>
      </p:sp>
      <p:sp>
        <p:nvSpPr>
          <p:cNvPr name="TextBox 23" id="23"/>
          <p:cNvSpPr txBox="true"/>
          <p:nvPr/>
        </p:nvSpPr>
        <p:spPr>
          <a:xfrm rot="0">
            <a:off x="13557265" y="2675877"/>
            <a:ext cx="3702035" cy="737235"/>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Open Sauce"/>
                <a:ea typeface="Open Sauce"/>
                <a:cs typeface="Open Sauce"/>
                <a:sym typeface="Open Sauce"/>
              </a:rPr>
              <a:t>Control who and what can access the servers</a:t>
            </a:r>
          </a:p>
        </p:txBody>
      </p:sp>
      <p:sp>
        <p:nvSpPr>
          <p:cNvPr name="TextBox 24" id="24"/>
          <p:cNvSpPr txBox="true"/>
          <p:nvPr/>
        </p:nvSpPr>
        <p:spPr>
          <a:xfrm rot="0">
            <a:off x="14725770" y="1465679"/>
            <a:ext cx="1365025" cy="1061720"/>
          </a:xfrm>
          <a:prstGeom prst="rect">
            <a:avLst/>
          </a:prstGeom>
        </p:spPr>
        <p:txBody>
          <a:bodyPr anchor="t" rtlCol="false" tIns="0" lIns="0" bIns="0" rIns="0">
            <a:spAutoFit/>
          </a:bodyPr>
          <a:lstStyle/>
          <a:p>
            <a:pPr algn="l">
              <a:lnSpc>
                <a:spcPts val="8680"/>
              </a:lnSpc>
              <a:spcBef>
                <a:spcPct val="0"/>
              </a:spcBef>
            </a:pPr>
            <a:r>
              <a:rPr lang="en-US" b="true" sz="6200">
                <a:solidFill>
                  <a:srgbClr val="FFFFFF"/>
                </a:solidFill>
                <a:latin typeface="Linotype Feltpen Medium"/>
                <a:ea typeface="Linotype Feltpen Medium"/>
                <a:cs typeface="Linotype Feltpen Medium"/>
                <a:sym typeface="Linotype Feltpen Medium"/>
              </a:rPr>
              <a:t>UFW</a:t>
            </a:r>
          </a:p>
        </p:txBody>
      </p:sp>
      <p:sp>
        <p:nvSpPr>
          <p:cNvPr name="TextBox 25" id="25"/>
          <p:cNvSpPr txBox="true"/>
          <p:nvPr/>
        </p:nvSpPr>
        <p:spPr>
          <a:xfrm rot="0">
            <a:off x="12630443" y="5145018"/>
            <a:ext cx="1289748" cy="737235"/>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incoming request</a:t>
            </a:r>
          </a:p>
        </p:txBody>
      </p:sp>
      <p:sp>
        <p:nvSpPr>
          <p:cNvPr name="TextBox 26" id="26"/>
          <p:cNvSpPr txBox="true"/>
          <p:nvPr/>
        </p:nvSpPr>
        <p:spPr>
          <a:xfrm rot="0">
            <a:off x="16127886" y="5095875"/>
            <a:ext cx="1289748" cy="737235"/>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outgoing  request</a:t>
            </a:r>
          </a:p>
        </p:txBody>
      </p:sp>
      <p:sp>
        <p:nvSpPr>
          <p:cNvPr name="TextBox 27" id="27"/>
          <p:cNvSpPr txBox="true"/>
          <p:nvPr/>
        </p:nvSpPr>
        <p:spPr>
          <a:xfrm rot="0">
            <a:off x="11537793" y="7627369"/>
            <a:ext cx="3254441" cy="36576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allow/deny &lt;port&gt;</a:t>
            </a:r>
          </a:p>
        </p:txBody>
      </p:sp>
      <p:sp>
        <p:nvSpPr>
          <p:cNvPr name="TextBox 28" id="28"/>
          <p:cNvSpPr txBox="true"/>
          <p:nvPr/>
        </p:nvSpPr>
        <p:spPr>
          <a:xfrm rot="0">
            <a:off x="13920191" y="8707525"/>
            <a:ext cx="1760926" cy="36576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enable</a:t>
            </a:r>
          </a:p>
        </p:txBody>
      </p:sp>
      <p:sp>
        <p:nvSpPr>
          <p:cNvPr name="TextBox 29" id="29"/>
          <p:cNvSpPr txBox="true"/>
          <p:nvPr/>
        </p:nvSpPr>
        <p:spPr>
          <a:xfrm rot="0">
            <a:off x="4759960" y="9253244"/>
            <a:ext cx="1760926" cy="36576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status</a:t>
            </a:r>
          </a:p>
        </p:txBody>
      </p:sp>
      <p:sp>
        <p:nvSpPr>
          <p:cNvPr name="TextBox 30" id="30"/>
          <p:cNvSpPr txBox="true"/>
          <p:nvPr/>
        </p:nvSpPr>
        <p:spPr>
          <a:xfrm rot="0">
            <a:off x="2630429" y="7627369"/>
            <a:ext cx="5469584" cy="737235"/>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allow|deny from &lt;source_ip&gt; to &lt;dest_ip&gt; port &lt;port&gt; proto &lt;protocol&gt;</a:t>
            </a:r>
          </a:p>
        </p:txBody>
      </p:sp>
      <p:sp>
        <p:nvSpPr>
          <p:cNvPr name="TextBox 31" id="31"/>
          <p:cNvSpPr txBox="true"/>
          <p:nvPr/>
        </p:nvSpPr>
        <p:spPr>
          <a:xfrm rot="0">
            <a:off x="1763726" y="5143500"/>
            <a:ext cx="1419023" cy="533400"/>
          </a:xfrm>
          <a:prstGeom prst="rect">
            <a:avLst/>
          </a:prstGeom>
        </p:spPr>
        <p:txBody>
          <a:bodyPr anchor="t" rtlCol="false" tIns="0" lIns="0" bIns="0" rIns="0">
            <a:spAutoFit/>
          </a:bodyPr>
          <a:lstStyle/>
          <a:p>
            <a:pPr algn="l">
              <a:lnSpc>
                <a:spcPts val="4200"/>
              </a:lnSpc>
            </a:pPr>
            <a:r>
              <a:rPr lang="en-US" sz="3500" spc="-70">
                <a:solidFill>
                  <a:srgbClr val="000000"/>
                </a:solidFill>
                <a:latin typeface="Vollkorn"/>
                <a:ea typeface="Vollkorn"/>
                <a:cs typeface="Vollkorn"/>
                <a:sym typeface="Vollkorn"/>
              </a:rPr>
              <a:t>Why ?</a:t>
            </a:r>
          </a:p>
        </p:txBody>
      </p:sp>
      <p:sp>
        <p:nvSpPr>
          <p:cNvPr name="TextBox 32" id="32"/>
          <p:cNvSpPr txBox="true"/>
          <p:nvPr/>
        </p:nvSpPr>
        <p:spPr>
          <a:xfrm rot="0">
            <a:off x="1483410" y="5796664"/>
            <a:ext cx="7950659" cy="11087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Security &amp; compliance</a:t>
            </a:r>
          </a:p>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Traffic filtering</a:t>
            </a:r>
          </a:p>
          <a:p>
            <a:pPr algn="l" marL="453390" indent="-226695" lvl="1">
              <a:lnSpc>
                <a:spcPts val="2940"/>
              </a:lnSpc>
              <a:buFont typeface="Arial"/>
              <a:buChar char="•"/>
            </a:pPr>
            <a:r>
              <a:rPr lang="en-US" sz="2100">
                <a:solidFill>
                  <a:srgbClr val="000000"/>
                </a:solidFill>
                <a:latin typeface="Open Sauce"/>
                <a:ea typeface="Open Sauce"/>
                <a:cs typeface="Open Sauce"/>
                <a:sym typeface="Open Sauce"/>
              </a:rPr>
              <a:t>Service control</a:t>
            </a:r>
          </a:p>
        </p:txBody>
      </p:sp>
      <p:sp>
        <p:nvSpPr>
          <p:cNvPr name="Freeform 33" id="33"/>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22"/>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7419863" y="212242"/>
            <a:ext cx="2839346" cy="1276350"/>
          </a:xfrm>
          <a:prstGeom prst="rect">
            <a:avLst/>
          </a:prstGeom>
        </p:spPr>
        <p:txBody>
          <a:bodyPr anchor="t" rtlCol="false" tIns="0" lIns="0" bIns="0" rIns="0">
            <a:spAutoFit/>
          </a:bodyPr>
          <a:lstStyle/>
          <a:p>
            <a:pPr algn="ctr">
              <a:lnSpc>
                <a:spcPts val="10080"/>
              </a:lnSpc>
            </a:pPr>
            <a:r>
              <a:rPr lang="en-US" b="true" sz="8400" spc="-168">
                <a:solidFill>
                  <a:srgbClr val="000000"/>
                </a:solidFill>
                <a:latin typeface="Linotype Feltpen Medium"/>
                <a:ea typeface="Linotype Feltpen Medium"/>
                <a:cs typeface="Linotype Feltpen Medium"/>
                <a:sym typeface="Linotype Feltpen Medium"/>
              </a:rPr>
              <a:t>agenda</a:t>
            </a:r>
          </a:p>
        </p:txBody>
      </p:sp>
      <p:grpSp>
        <p:nvGrpSpPr>
          <p:cNvPr name="Group 3" id="3"/>
          <p:cNvGrpSpPr/>
          <p:nvPr/>
        </p:nvGrpSpPr>
        <p:grpSpPr>
          <a:xfrm rot="0">
            <a:off x="7419863" y="1336629"/>
            <a:ext cx="2707291" cy="151962"/>
            <a:chOff x="0" y="0"/>
            <a:chExt cx="6041073" cy="339090"/>
          </a:xfrm>
        </p:grpSpPr>
        <p:sp>
          <p:nvSpPr>
            <p:cNvPr name="Freeform 4" id="4"/>
            <p:cNvSpPr/>
            <p:nvPr/>
          </p:nvSpPr>
          <p:spPr>
            <a:xfrm flipH="false" flipV="false" rot="0">
              <a:off x="106511" y="43180"/>
              <a:ext cx="5841707" cy="259080"/>
            </a:xfrm>
            <a:custGeom>
              <a:avLst/>
              <a:gdLst/>
              <a:ahLst/>
              <a:cxnLst/>
              <a:rect r="r" b="b" t="t" l="l"/>
              <a:pathLst>
                <a:path h="259080" w="5841707">
                  <a:moveTo>
                    <a:pt x="125628" y="106680"/>
                  </a:moveTo>
                  <a:cubicBezTo>
                    <a:pt x="1480227" y="36830"/>
                    <a:pt x="2722852" y="16510"/>
                    <a:pt x="3539435" y="8890"/>
                  </a:cubicBezTo>
                  <a:cubicBezTo>
                    <a:pt x="4227659" y="1270"/>
                    <a:pt x="5090669" y="0"/>
                    <a:pt x="5445705" y="7620"/>
                  </a:cubicBezTo>
                  <a:cubicBezTo>
                    <a:pt x="5582258" y="10160"/>
                    <a:pt x="5666920" y="6350"/>
                    <a:pt x="5732465" y="20320"/>
                  </a:cubicBezTo>
                  <a:cubicBezTo>
                    <a:pt x="5773430" y="27940"/>
                    <a:pt x="5800741" y="40640"/>
                    <a:pt x="5814396" y="57150"/>
                  </a:cubicBezTo>
                  <a:cubicBezTo>
                    <a:pt x="5833514" y="77470"/>
                    <a:pt x="5833514" y="115570"/>
                    <a:pt x="5814396" y="135890"/>
                  </a:cubicBezTo>
                  <a:cubicBezTo>
                    <a:pt x="5800741" y="152400"/>
                    <a:pt x="5765238" y="165100"/>
                    <a:pt x="5732465" y="172720"/>
                  </a:cubicBezTo>
                  <a:cubicBezTo>
                    <a:pt x="5696961" y="180340"/>
                    <a:pt x="5653265" y="184150"/>
                    <a:pt x="5615030" y="179070"/>
                  </a:cubicBezTo>
                  <a:cubicBezTo>
                    <a:pt x="5571334" y="172720"/>
                    <a:pt x="5505788" y="148590"/>
                    <a:pt x="5486671" y="127000"/>
                  </a:cubicBezTo>
                  <a:cubicBezTo>
                    <a:pt x="5467554" y="105410"/>
                    <a:pt x="5478478" y="68580"/>
                    <a:pt x="5505788" y="49530"/>
                  </a:cubicBezTo>
                  <a:cubicBezTo>
                    <a:pt x="5533099" y="29210"/>
                    <a:pt x="5606837" y="12700"/>
                    <a:pt x="5655996" y="12700"/>
                  </a:cubicBezTo>
                  <a:cubicBezTo>
                    <a:pt x="5705154" y="12700"/>
                    <a:pt x="5776162" y="30480"/>
                    <a:pt x="5806203" y="49530"/>
                  </a:cubicBezTo>
                  <a:cubicBezTo>
                    <a:pt x="5833514" y="68580"/>
                    <a:pt x="5841707" y="106680"/>
                    <a:pt x="5822589" y="128270"/>
                  </a:cubicBezTo>
                  <a:cubicBezTo>
                    <a:pt x="5806203" y="148590"/>
                    <a:pt x="5773430" y="165100"/>
                    <a:pt x="5694231" y="179070"/>
                  </a:cubicBezTo>
                  <a:cubicBezTo>
                    <a:pt x="5396546" y="228600"/>
                    <a:pt x="4014637" y="154940"/>
                    <a:pt x="3269062" y="157480"/>
                  </a:cubicBezTo>
                  <a:cubicBezTo>
                    <a:pt x="2627266" y="160020"/>
                    <a:pt x="2034629" y="167640"/>
                    <a:pt x="1482958" y="184150"/>
                  </a:cubicBezTo>
                  <a:cubicBezTo>
                    <a:pt x="1002294" y="198120"/>
                    <a:pt x="327725" y="259080"/>
                    <a:pt x="139283" y="245110"/>
                  </a:cubicBezTo>
                  <a:cubicBezTo>
                    <a:pt x="87393" y="240030"/>
                    <a:pt x="68276" y="234950"/>
                    <a:pt x="43696" y="223520"/>
                  </a:cubicBezTo>
                  <a:cubicBezTo>
                    <a:pt x="21848" y="213360"/>
                    <a:pt x="2731" y="194310"/>
                    <a:pt x="2731" y="179070"/>
                  </a:cubicBezTo>
                  <a:cubicBezTo>
                    <a:pt x="0" y="163830"/>
                    <a:pt x="13655" y="143510"/>
                    <a:pt x="35503" y="132080"/>
                  </a:cubicBezTo>
                  <a:cubicBezTo>
                    <a:pt x="54621" y="120650"/>
                    <a:pt x="125628" y="106680"/>
                    <a:pt x="125628" y="106680"/>
                  </a:cubicBezTo>
                </a:path>
              </a:pathLst>
            </a:custGeom>
            <a:solidFill>
              <a:srgbClr val="3D6874"/>
            </a:solidFill>
            <a:ln cap="sq">
              <a:noFill/>
              <a:prstDash val="solid"/>
              <a:miter/>
            </a:ln>
          </p:spPr>
        </p:sp>
      </p:grpSp>
      <p:grpSp>
        <p:nvGrpSpPr>
          <p:cNvPr name="Group 5" id="5"/>
          <p:cNvGrpSpPr/>
          <p:nvPr/>
        </p:nvGrpSpPr>
        <p:grpSpPr>
          <a:xfrm rot="0">
            <a:off x="1529363" y="2292962"/>
            <a:ext cx="15484025" cy="6813610"/>
            <a:chOff x="0" y="0"/>
            <a:chExt cx="20645367" cy="9084813"/>
          </a:xfrm>
        </p:grpSpPr>
        <p:sp>
          <p:nvSpPr>
            <p:cNvPr name="Freeform 6" id="6"/>
            <p:cNvSpPr/>
            <p:nvPr/>
          </p:nvSpPr>
          <p:spPr>
            <a:xfrm flipH="false" flipV="false" rot="0">
              <a:off x="0" y="0"/>
              <a:ext cx="16728634" cy="5900646"/>
            </a:xfrm>
            <a:custGeom>
              <a:avLst/>
              <a:gdLst/>
              <a:ahLst/>
              <a:cxnLst/>
              <a:rect r="r" b="b" t="t" l="l"/>
              <a:pathLst>
                <a:path h="5900646" w="16728634">
                  <a:moveTo>
                    <a:pt x="0" y="0"/>
                  </a:moveTo>
                  <a:lnTo>
                    <a:pt x="16728634" y="0"/>
                  </a:lnTo>
                  <a:lnTo>
                    <a:pt x="16728634" y="5900646"/>
                  </a:lnTo>
                  <a:lnTo>
                    <a:pt x="0" y="5900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74758" y="0"/>
              <a:ext cx="17170609" cy="6056542"/>
            </a:xfrm>
            <a:custGeom>
              <a:avLst/>
              <a:gdLst/>
              <a:ahLst/>
              <a:cxnLst/>
              <a:rect r="r" b="b" t="t" l="l"/>
              <a:pathLst>
                <a:path h="6056542" w="17170609">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3028271"/>
              <a:ext cx="17170609" cy="6056542"/>
            </a:xfrm>
            <a:custGeom>
              <a:avLst/>
              <a:gdLst/>
              <a:ahLst/>
              <a:cxnLst/>
              <a:rect r="r" b="b" t="t" l="l"/>
              <a:pathLst>
                <a:path h="6056542" w="17170609">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74758" y="3028271"/>
              <a:ext cx="17170609" cy="6056542"/>
            </a:xfrm>
            <a:custGeom>
              <a:avLst/>
              <a:gdLst/>
              <a:ahLst/>
              <a:cxnLst/>
              <a:rect r="r" b="b" t="t" l="l"/>
              <a:pathLst>
                <a:path h="6056542" w="17170609">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519396">
            <a:off x="1382605" y="2088697"/>
            <a:ext cx="937460" cy="974675"/>
          </a:xfrm>
          <a:custGeom>
            <a:avLst/>
            <a:gdLst/>
            <a:ahLst/>
            <a:cxnLst/>
            <a:rect r="r" b="b" t="t" l="l"/>
            <a:pathLst>
              <a:path h="974675" w="937460">
                <a:moveTo>
                  <a:pt x="0" y="0"/>
                </a:moveTo>
                <a:lnTo>
                  <a:pt x="937460" y="0"/>
                </a:lnTo>
                <a:lnTo>
                  <a:pt x="937460" y="974675"/>
                </a:lnTo>
                <a:lnTo>
                  <a:pt x="0" y="974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201691" y="3400579"/>
            <a:ext cx="10221190" cy="4560275"/>
          </a:xfrm>
          <a:prstGeom prst="rect">
            <a:avLst/>
          </a:prstGeom>
        </p:spPr>
        <p:txBody>
          <a:bodyPr anchor="t" rtlCol="false" tIns="0" lIns="0" bIns="0" rIns="0">
            <a:spAutoFit/>
          </a:bodyPr>
          <a:lstStyle/>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Package Management</a:t>
            </a:r>
          </a:p>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Networking commands</a:t>
            </a:r>
          </a:p>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Archiving and File Transfer (FTP, scp, rsync)</a:t>
            </a:r>
          </a:p>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SSH Architecture, Flows and Administering Remote Machines</a:t>
            </a:r>
          </a:p>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Interfaces Management and Network Routing</a:t>
            </a:r>
          </a:p>
          <a:p>
            <a:pPr algn="l" marL="754752" indent="-377376" lvl="1">
              <a:lnSpc>
                <a:spcPts val="4544"/>
              </a:lnSpc>
              <a:buFont typeface="Arial"/>
              <a:buChar char="•"/>
            </a:pPr>
            <a:r>
              <a:rPr lang="en-US" sz="3495">
                <a:solidFill>
                  <a:srgbClr val="000000"/>
                </a:solidFill>
                <a:latin typeface="Open Sauce"/>
                <a:ea typeface="Open Sauce"/>
                <a:cs typeface="Open Sauce"/>
                <a:sym typeface="Open Sauce"/>
              </a:rPr>
              <a:t>Firewall Management</a:t>
            </a:r>
          </a:p>
        </p:txBody>
      </p:sp>
      <p:sp>
        <p:nvSpPr>
          <p:cNvPr name="Freeform 12" id="12"/>
          <p:cNvSpPr/>
          <p:nvPr/>
        </p:nvSpPr>
        <p:spPr>
          <a:xfrm flipH="false" flipV="false" rot="-5483310">
            <a:off x="15649245" y="8373318"/>
            <a:ext cx="1061347" cy="974510"/>
          </a:xfrm>
          <a:custGeom>
            <a:avLst/>
            <a:gdLst/>
            <a:ahLst/>
            <a:cxnLst/>
            <a:rect r="r" b="b" t="t" l="l"/>
            <a:pathLst>
              <a:path h="974510" w="1061347">
                <a:moveTo>
                  <a:pt x="0" y="0"/>
                </a:moveTo>
                <a:lnTo>
                  <a:pt x="1061347" y="0"/>
                </a:lnTo>
                <a:lnTo>
                  <a:pt x="1061347" y="974509"/>
                </a:lnTo>
                <a:lnTo>
                  <a:pt x="0" y="9745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8"/>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0934308" y="-242668"/>
            <a:ext cx="7660924" cy="10772336"/>
            <a:chOff x="0" y="0"/>
            <a:chExt cx="2017692" cy="2837159"/>
          </a:xfrm>
        </p:grpSpPr>
        <p:sp>
          <p:nvSpPr>
            <p:cNvPr name="Freeform 3" id="3"/>
            <p:cNvSpPr/>
            <p:nvPr/>
          </p:nvSpPr>
          <p:spPr>
            <a:xfrm flipH="false" flipV="false" rot="0">
              <a:off x="0" y="0"/>
              <a:ext cx="2017692" cy="2837159"/>
            </a:xfrm>
            <a:custGeom>
              <a:avLst/>
              <a:gdLst/>
              <a:ahLst/>
              <a:cxnLst/>
              <a:rect r="r" b="b" t="t" l="l"/>
              <a:pathLst>
                <a:path h="2837159" w="2017692">
                  <a:moveTo>
                    <a:pt x="0" y="0"/>
                  </a:moveTo>
                  <a:lnTo>
                    <a:pt x="2017692" y="0"/>
                  </a:lnTo>
                  <a:lnTo>
                    <a:pt x="2017692" y="2837159"/>
                  </a:lnTo>
                  <a:lnTo>
                    <a:pt x="0" y="2837159"/>
                  </a:lnTo>
                  <a:close/>
                </a:path>
              </a:pathLst>
            </a:custGeom>
            <a:solidFill>
              <a:srgbClr val="A2C3CD"/>
            </a:solidFill>
          </p:spPr>
        </p:sp>
        <p:sp>
          <p:nvSpPr>
            <p:cNvPr name="TextBox 4" id="4"/>
            <p:cNvSpPr txBox="true"/>
            <p:nvPr/>
          </p:nvSpPr>
          <p:spPr>
            <a:xfrm>
              <a:off x="0" y="-38100"/>
              <a:ext cx="2017692" cy="2875259"/>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2364840" y="2648472"/>
            <a:ext cx="5290105" cy="3808876"/>
          </a:xfrm>
          <a:custGeom>
            <a:avLst/>
            <a:gdLst/>
            <a:ahLst/>
            <a:cxnLst/>
            <a:rect r="r" b="b" t="t" l="l"/>
            <a:pathLst>
              <a:path h="3808876" w="5290105">
                <a:moveTo>
                  <a:pt x="0" y="0"/>
                </a:moveTo>
                <a:lnTo>
                  <a:pt x="5290106" y="0"/>
                </a:lnTo>
                <a:lnTo>
                  <a:pt x="5290106" y="3808876"/>
                </a:lnTo>
                <a:lnTo>
                  <a:pt x="0" y="3808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345218">
            <a:off x="15433401" y="1369735"/>
            <a:ext cx="1055931" cy="1718231"/>
          </a:xfrm>
          <a:custGeom>
            <a:avLst/>
            <a:gdLst/>
            <a:ahLst/>
            <a:cxnLst/>
            <a:rect r="r" b="b" t="t" l="l"/>
            <a:pathLst>
              <a:path h="1718231" w="1055931">
                <a:moveTo>
                  <a:pt x="0" y="0"/>
                </a:moveTo>
                <a:lnTo>
                  <a:pt x="1055931" y="0"/>
                </a:lnTo>
                <a:lnTo>
                  <a:pt x="1055931" y="1718230"/>
                </a:lnTo>
                <a:lnTo>
                  <a:pt x="0" y="1718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10911" y="4198139"/>
            <a:ext cx="1056484" cy="1297023"/>
          </a:xfrm>
          <a:custGeom>
            <a:avLst/>
            <a:gdLst/>
            <a:ahLst/>
            <a:cxnLst/>
            <a:rect r="r" b="b" t="t" l="l"/>
            <a:pathLst>
              <a:path h="1297023" w="1056484">
                <a:moveTo>
                  <a:pt x="0" y="0"/>
                </a:moveTo>
                <a:lnTo>
                  <a:pt x="1056484" y="0"/>
                </a:lnTo>
                <a:lnTo>
                  <a:pt x="1056484" y="1297023"/>
                </a:lnTo>
                <a:lnTo>
                  <a:pt x="0" y="1297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009893" y="5964392"/>
            <a:ext cx="1630645" cy="332059"/>
          </a:xfrm>
          <a:custGeom>
            <a:avLst/>
            <a:gdLst/>
            <a:ahLst/>
            <a:cxnLst/>
            <a:rect r="r" b="b" t="t" l="l"/>
            <a:pathLst>
              <a:path h="332059" w="1630645">
                <a:moveTo>
                  <a:pt x="0" y="0"/>
                </a:moveTo>
                <a:lnTo>
                  <a:pt x="1630645" y="0"/>
                </a:lnTo>
                <a:lnTo>
                  <a:pt x="1630645" y="332058"/>
                </a:lnTo>
                <a:lnTo>
                  <a:pt x="0" y="332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183779">
            <a:off x="3797060" y="983439"/>
            <a:ext cx="1645131" cy="759751"/>
          </a:xfrm>
          <a:custGeom>
            <a:avLst/>
            <a:gdLst/>
            <a:ahLst/>
            <a:cxnLst/>
            <a:rect r="r" b="b" t="t" l="l"/>
            <a:pathLst>
              <a:path h="759751" w="1645131">
                <a:moveTo>
                  <a:pt x="0" y="0"/>
                </a:moveTo>
                <a:lnTo>
                  <a:pt x="1645130" y="0"/>
                </a:lnTo>
                <a:lnTo>
                  <a:pt x="1645130" y="759752"/>
                </a:lnTo>
                <a:lnTo>
                  <a:pt x="0" y="7597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574697" y="5846026"/>
            <a:ext cx="209731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a:ea typeface="Open Sauce"/>
                <a:cs typeface="Open Sauce"/>
                <a:sym typeface="Open Sauce"/>
              </a:rPr>
              <a:t>dpgk</a:t>
            </a:r>
          </a:p>
        </p:txBody>
      </p:sp>
      <p:sp>
        <p:nvSpPr>
          <p:cNvPr name="Freeform 11" id="11"/>
          <p:cNvSpPr/>
          <p:nvPr/>
        </p:nvSpPr>
        <p:spPr>
          <a:xfrm flipH="false" flipV="true" rot="1990283">
            <a:off x="5364956" y="5366154"/>
            <a:ext cx="1057276" cy="336406"/>
          </a:xfrm>
          <a:custGeom>
            <a:avLst/>
            <a:gdLst/>
            <a:ahLst/>
            <a:cxnLst/>
            <a:rect r="r" b="b" t="t" l="l"/>
            <a:pathLst>
              <a:path h="336406" w="1057276">
                <a:moveTo>
                  <a:pt x="0" y="336407"/>
                </a:moveTo>
                <a:lnTo>
                  <a:pt x="1057276" y="336407"/>
                </a:lnTo>
                <a:lnTo>
                  <a:pt x="1057276" y="0"/>
                </a:lnTo>
                <a:lnTo>
                  <a:pt x="0" y="0"/>
                </a:lnTo>
                <a:lnTo>
                  <a:pt x="0" y="336407"/>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533751" y="393700"/>
            <a:ext cx="6930996" cy="971550"/>
          </a:xfrm>
          <a:prstGeom prst="rect">
            <a:avLst/>
          </a:prstGeom>
        </p:spPr>
        <p:txBody>
          <a:bodyPr anchor="t" rtlCol="false" tIns="0" lIns="0" bIns="0" rIns="0">
            <a:spAutoFit/>
          </a:bodyPr>
          <a:lstStyle/>
          <a:p>
            <a:pPr algn="ctr">
              <a:lnSpc>
                <a:spcPts val="7679"/>
              </a:lnSpc>
            </a:pPr>
            <a:r>
              <a:rPr lang="en-US" sz="6399" spc="-127">
                <a:solidFill>
                  <a:srgbClr val="000000"/>
                </a:solidFill>
                <a:latin typeface="Vollkorn"/>
                <a:ea typeface="Vollkorn"/>
                <a:cs typeface="Vollkorn"/>
                <a:sym typeface="Vollkorn"/>
              </a:rPr>
              <a:t>Package manager</a:t>
            </a:r>
          </a:p>
        </p:txBody>
      </p:sp>
      <p:sp>
        <p:nvSpPr>
          <p:cNvPr name="TextBox 13" id="13"/>
          <p:cNvSpPr txBox="true"/>
          <p:nvPr/>
        </p:nvSpPr>
        <p:spPr>
          <a:xfrm rot="0">
            <a:off x="12530147" y="3714750"/>
            <a:ext cx="4959491" cy="1226185"/>
          </a:xfrm>
          <a:prstGeom prst="rect">
            <a:avLst/>
          </a:prstGeom>
        </p:spPr>
        <p:txBody>
          <a:bodyPr anchor="t" rtlCol="false" tIns="0" lIns="0" bIns="0" rIns="0">
            <a:spAutoFit/>
          </a:bodyPr>
          <a:lstStyle/>
          <a:p>
            <a:pPr algn="ctr">
              <a:lnSpc>
                <a:spcPts val="4729"/>
              </a:lnSpc>
            </a:pPr>
            <a:r>
              <a:rPr lang="en-US" sz="4299" spc="-85">
                <a:solidFill>
                  <a:srgbClr val="FFFFFF"/>
                </a:solidFill>
                <a:latin typeface="Vollkorn"/>
                <a:ea typeface="Vollkorn"/>
                <a:cs typeface="Vollkorn"/>
                <a:sym typeface="Vollkorn"/>
              </a:rPr>
              <a:t>Package Management</a:t>
            </a:r>
          </a:p>
        </p:txBody>
      </p:sp>
      <p:sp>
        <p:nvSpPr>
          <p:cNvPr name="TextBox 14" id="14"/>
          <p:cNvSpPr txBox="true"/>
          <p:nvPr/>
        </p:nvSpPr>
        <p:spPr>
          <a:xfrm rot="0">
            <a:off x="5294918" y="5907242"/>
            <a:ext cx="209731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a:ea typeface="Open Sauce"/>
                <a:cs typeface="Open Sauce"/>
                <a:sym typeface="Open Sauce"/>
              </a:rPr>
              <a:t>apt</a:t>
            </a:r>
          </a:p>
        </p:txBody>
      </p:sp>
      <p:sp>
        <p:nvSpPr>
          <p:cNvPr name="TextBox 15" id="15"/>
          <p:cNvSpPr txBox="true"/>
          <p:nvPr/>
        </p:nvSpPr>
        <p:spPr>
          <a:xfrm rot="0">
            <a:off x="11402555" y="6712801"/>
            <a:ext cx="6435234" cy="1471930"/>
          </a:xfrm>
          <a:prstGeom prst="rect">
            <a:avLst/>
          </a:prstGeom>
        </p:spPr>
        <p:txBody>
          <a:bodyPr anchor="t" rtlCol="false" tIns="0" lIns="0" bIns="0" rIns="0">
            <a:spAutoFit/>
          </a:bodyPr>
          <a:lstStyle/>
          <a:p>
            <a:pPr algn="ctr">
              <a:lnSpc>
                <a:spcPts val="3920"/>
              </a:lnSpc>
            </a:pPr>
            <a:r>
              <a:rPr lang="en-US" sz="2800">
                <a:solidFill>
                  <a:srgbClr val="FFFFFF"/>
                </a:solidFill>
                <a:latin typeface="Open Sauce"/>
                <a:ea typeface="Open Sauce"/>
                <a:cs typeface="Open Sauce"/>
                <a:sym typeface="Open Sauce"/>
              </a:rPr>
              <a:t>Method of installing, updating, configuring, and removing software on the system in a controlled way</a:t>
            </a:r>
          </a:p>
        </p:txBody>
      </p:sp>
      <p:sp>
        <p:nvSpPr>
          <p:cNvPr name="TextBox 16" id="16"/>
          <p:cNvSpPr txBox="true"/>
          <p:nvPr/>
        </p:nvSpPr>
        <p:spPr>
          <a:xfrm rot="0">
            <a:off x="269835" y="1860550"/>
            <a:ext cx="10050165" cy="2174875"/>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ea typeface="Open Sauce"/>
                <a:cs typeface="Open Sauce"/>
                <a:sym typeface="Open Sauce"/>
              </a:rPr>
              <a:t>Helps you install, update, configure, and remove software on your system. Instead of manually downloading and compiling programs, the package manager automatically fetches them from trusted repositories, installs required dependencies, and keeps everything up to date.</a:t>
            </a:r>
          </a:p>
        </p:txBody>
      </p:sp>
      <p:sp>
        <p:nvSpPr>
          <p:cNvPr name="TextBox 17" id="17"/>
          <p:cNvSpPr txBox="true"/>
          <p:nvPr/>
        </p:nvSpPr>
        <p:spPr>
          <a:xfrm rot="0">
            <a:off x="1829420" y="4856480"/>
            <a:ext cx="6930996" cy="533400"/>
          </a:xfrm>
          <a:prstGeom prst="rect">
            <a:avLst/>
          </a:prstGeom>
        </p:spPr>
        <p:txBody>
          <a:bodyPr anchor="t" rtlCol="false" tIns="0" lIns="0" bIns="0" rIns="0">
            <a:spAutoFit/>
          </a:bodyPr>
          <a:lstStyle/>
          <a:p>
            <a:pPr algn="l">
              <a:lnSpc>
                <a:spcPts val="4200"/>
              </a:lnSpc>
            </a:pPr>
            <a:r>
              <a:rPr lang="en-US" sz="3500" spc="-70">
                <a:solidFill>
                  <a:srgbClr val="000000"/>
                </a:solidFill>
                <a:latin typeface="Vollkorn"/>
                <a:ea typeface="Vollkorn"/>
                <a:cs typeface="Vollkorn"/>
                <a:sym typeface="Vollkorn"/>
              </a:rPr>
              <a:t>widely used</a:t>
            </a:r>
          </a:p>
        </p:txBody>
      </p:sp>
      <p:sp>
        <p:nvSpPr>
          <p:cNvPr name="Freeform 18" id="18"/>
          <p:cNvSpPr/>
          <p:nvPr/>
        </p:nvSpPr>
        <p:spPr>
          <a:xfrm flipH="false" flipV="false" rot="9118063">
            <a:off x="4284764" y="5372210"/>
            <a:ext cx="1057276" cy="336406"/>
          </a:xfrm>
          <a:custGeom>
            <a:avLst/>
            <a:gdLst/>
            <a:ahLst/>
            <a:cxnLst/>
            <a:rect r="r" b="b" t="t" l="l"/>
            <a:pathLst>
              <a:path h="336406" w="1057276">
                <a:moveTo>
                  <a:pt x="0" y="0"/>
                </a:moveTo>
                <a:lnTo>
                  <a:pt x="1057276" y="0"/>
                </a:lnTo>
                <a:lnTo>
                  <a:pt x="1057276" y="336406"/>
                </a:lnTo>
                <a:lnTo>
                  <a:pt x="0" y="3364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3974499" y="4804016"/>
            <a:ext cx="3417735" cy="542925"/>
          </a:xfrm>
          <a:prstGeom prst="rect">
            <a:avLst/>
          </a:prstGeom>
        </p:spPr>
        <p:txBody>
          <a:bodyPr anchor="t" rtlCol="false" tIns="0" lIns="0" bIns="0" rIns="0">
            <a:spAutoFit/>
          </a:bodyPr>
          <a:lstStyle/>
          <a:p>
            <a:pPr algn="ctr">
              <a:lnSpc>
                <a:spcPts val="4200"/>
              </a:lnSpc>
            </a:pPr>
            <a:r>
              <a:rPr lang="en-US" b="true" sz="3500" spc="-70">
                <a:solidFill>
                  <a:srgbClr val="000000"/>
                </a:solidFill>
                <a:latin typeface="Linotype Feltpen Medium"/>
                <a:ea typeface="Linotype Feltpen Medium"/>
                <a:cs typeface="Linotype Feltpen Medium"/>
                <a:sym typeface="Linotype Feltpen Medium"/>
              </a:rPr>
              <a:t>package managers</a:t>
            </a:r>
          </a:p>
        </p:txBody>
      </p:sp>
      <p:sp>
        <p:nvSpPr>
          <p:cNvPr name="TextBox 20" id="20"/>
          <p:cNvSpPr txBox="true"/>
          <p:nvPr/>
        </p:nvSpPr>
        <p:spPr>
          <a:xfrm rot="0">
            <a:off x="1660999" y="6536906"/>
            <a:ext cx="3253711" cy="70167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low level package manager</a:t>
            </a:r>
          </a:p>
        </p:txBody>
      </p:sp>
      <p:sp>
        <p:nvSpPr>
          <p:cNvPr name="TextBox 21" id="21"/>
          <p:cNvSpPr txBox="true"/>
          <p:nvPr/>
        </p:nvSpPr>
        <p:spPr>
          <a:xfrm rot="0">
            <a:off x="5067110" y="6536906"/>
            <a:ext cx="3465498" cy="70167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high level package manager</a:t>
            </a:r>
          </a:p>
        </p:txBody>
      </p:sp>
      <p:sp>
        <p:nvSpPr>
          <p:cNvPr name="TextBox 22" id="22"/>
          <p:cNvSpPr txBox="true"/>
          <p:nvPr/>
        </p:nvSpPr>
        <p:spPr>
          <a:xfrm rot="0">
            <a:off x="5219510" y="8730831"/>
            <a:ext cx="3313098" cy="1054100"/>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resolve dependency by automatically fetching the required packages</a:t>
            </a:r>
          </a:p>
        </p:txBody>
      </p:sp>
      <p:sp>
        <p:nvSpPr>
          <p:cNvPr name="TextBox 23" id="23"/>
          <p:cNvSpPr txBox="true"/>
          <p:nvPr/>
        </p:nvSpPr>
        <p:spPr>
          <a:xfrm rot="0">
            <a:off x="5131265" y="7457656"/>
            <a:ext cx="3401344" cy="1054100"/>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specify only the package name, it will fetch automatically</a:t>
            </a:r>
          </a:p>
        </p:txBody>
      </p:sp>
      <p:sp>
        <p:nvSpPr>
          <p:cNvPr name="TextBox 24" id="24"/>
          <p:cNvSpPr txBox="true"/>
          <p:nvPr/>
        </p:nvSpPr>
        <p:spPr>
          <a:xfrm rot="0">
            <a:off x="1660999" y="7448448"/>
            <a:ext cx="3253711" cy="70167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Need to specify the deb file to install</a:t>
            </a:r>
          </a:p>
        </p:txBody>
      </p:sp>
      <p:sp>
        <p:nvSpPr>
          <p:cNvPr name="TextBox 25" id="25"/>
          <p:cNvSpPr txBox="true"/>
          <p:nvPr/>
        </p:nvSpPr>
        <p:spPr>
          <a:xfrm rot="0">
            <a:off x="1660999" y="8730831"/>
            <a:ext cx="3406111" cy="349250"/>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dependency issues</a:t>
            </a:r>
          </a:p>
        </p:txBody>
      </p:sp>
      <p:sp>
        <p:nvSpPr>
          <p:cNvPr name="TextBox 26" id="26"/>
          <p:cNvSpPr txBox="true"/>
          <p:nvPr/>
        </p:nvSpPr>
        <p:spPr>
          <a:xfrm rot="0">
            <a:off x="8468715" y="5861181"/>
            <a:ext cx="209731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a:ea typeface="Open Sauce"/>
                <a:cs typeface="Open Sauce"/>
                <a:sym typeface="Open Sauce"/>
              </a:rPr>
              <a:t>aptitude</a:t>
            </a:r>
          </a:p>
        </p:txBody>
      </p:sp>
      <p:sp>
        <p:nvSpPr>
          <p:cNvPr name="TextBox 27" id="27"/>
          <p:cNvSpPr txBox="true"/>
          <p:nvPr/>
        </p:nvSpPr>
        <p:spPr>
          <a:xfrm rot="0">
            <a:off x="7784625" y="6536906"/>
            <a:ext cx="3465498" cy="70167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a:ea typeface="Open Sauce"/>
                <a:cs typeface="Open Sauce"/>
                <a:sym typeface="Open Sauce"/>
              </a:rPr>
              <a:t>high level package manager</a:t>
            </a:r>
          </a:p>
        </p:txBody>
      </p:sp>
      <p:sp>
        <p:nvSpPr>
          <p:cNvPr name="TextBox 28" id="28"/>
          <p:cNvSpPr txBox="true"/>
          <p:nvPr/>
        </p:nvSpPr>
        <p:spPr>
          <a:xfrm rot="0">
            <a:off x="8468715" y="7553858"/>
            <a:ext cx="209731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a:ea typeface="Open Sauce"/>
                <a:cs typeface="Open Sauce"/>
                <a:sym typeface="Open Sauce"/>
              </a:rPr>
              <a:t>snap</a:t>
            </a:r>
          </a:p>
        </p:txBody>
      </p:sp>
      <p:sp>
        <p:nvSpPr>
          <p:cNvPr name="Freeform 29" id="29"/>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4"/>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3620095">
            <a:off x="14090875" y="-528568"/>
            <a:ext cx="858465" cy="1584415"/>
          </a:xfrm>
          <a:custGeom>
            <a:avLst/>
            <a:gdLst/>
            <a:ahLst/>
            <a:cxnLst/>
            <a:rect r="r" b="b" t="t" l="l"/>
            <a:pathLst>
              <a:path h="1584415" w="858465">
                <a:moveTo>
                  <a:pt x="0" y="0"/>
                </a:moveTo>
                <a:lnTo>
                  <a:pt x="858465" y="0"/>
                </a:lnTo>
                <a:lnTo>
                  <a:pt x="858465" y="1584415"/>
                </a:lnTo>
                <a:lnTo>
                  <a:pt x="0" y="1584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1627" y="3999134"/>
            <a:ext cx="2487054" cy="999768"/>
            <a:chOff x="0" y="0"/>
            <a:chExt cx="3316072" cy="1333025"/>
          </a:xfrm>
        </p:grpSpPr>
        <p:grpSp>
          <p:nvGrpSpPr>
            <p:cNvPr name="Group 4" id="4"/>
            <p:cNvGrpSpPr/>
            <p:nvPr/>
          </p:nvGrpSpPr>
          <p:grpSpPr>
            <a:xfrm rot="0">
              <a:off x="0" y="0"/>
              <a:ext cx="3316072" cy="1333025"/>
              <a:chOff x="0" y="0"/>
              <a:chExt cx="655027" cy="263314"/>
            </a:xfrm>
          </p:grpSpPr>
          <p:sp>
            <p:nvSpPr>
              <p:cNvPr name="Freeform 5" id="5"/>
              <p:cNvSpPr/>
              <p:nvPr/>
            </p:nvSpPr>
            <p:spPr>
              <a:xfrm flipH="false" flipV="false" rot="0">
                <a:off x="0" y="0"/>
                <a:ext cx="655027" cy="263314"/>
              </a:xfrm>
              <a:custGeom>
                <a:avLst/>
                <a:gdLst/>
                <a:ahLst/>
                <a:cxnLst/>
                <a:rect r="r" b="b" t="t" l="l"/>
                <a:pathLst>
                  <a:path h="263314" w="655027">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name="TextBox 6" id="6"/>
              <p:cNvSpPr txBox="true"/>
              <p:nvPr/>
            </p:nvSpPr>
            <p:spPr>
              <a:xfrm>
                <a:off x="0" y="-47625"/>
                <a:ext cx="655027" cy="310939"/>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615253" y="471779"/>
              <a:ext cx="2085566" cy="446617"/>
            </a:xfrm>
            <a:prstGeom prst="rect">
              <a:avLst/>
            </a:prstGeom>
          </p:spPr>
          <p:txBody>
            <a:bodyPr anchor="t" rtlCol="false" tIns="0" lIns="0" bIns="0" rIns="0">
              <a:spAutoFit/>
            </a:bodyPr>
            <a:lstStyle/>
            <a:p>
              <a:pPr algn="l" marL="0" indent="0" lvl="1">
                <a:lnSpc>
                  <a:spcPts val="2499"/>
                </a:lnSpc>
                <a:spcBef>
                  <a:spcPct val="0"/>
                </a:spcBef>
              </a:pPr>
              <a:r>
                <a:rPr lang="en-US" sz="2499" spc="-49">
                  <a:solidFill>
                    <a:srgbClr val="FFFAEB"/>
                  </a:solidFill>
                  <a:latin typeface="Vollkorn"/>
                  <a:ea typeface="Vollkorn"/>
                  <a:cs typeface="Vollkorn"/>
                  <a:sym typeface="Vollkorn"/>
                </a:rPr>
                <a:t>apt update</a:t>
              </a:r>
            </a:p>
          </p:txBody>
        </p:sp>
      </p:grpSp>
      <p:grpSp>
        <p:nvGrpSpPr>
          <p:cNvPr name="Group 8" id="8"/>
          <p:cNvGrpSpPr/>
          <p:nvPr/>
        </p:nvGrpSpPr>
        <p:grpSpPr>
          <a:xfrm rot="0">
            <a:off x="1331627" y="5890823"/>
            <a:ext cx="2487054" cy="999768"/>
            <a:chOff x="0" y="0"/>
            <a:chExt cx="3316072" cy="1333025"/>
          </a:xfrm>
        </p:grpSpPr>
        <p:grpSp>
          <p:nvGrpSpPr>
            <p:cNvPr name="Group 9" id="9"/>
            <p:cNvGrpSpPr/>
            <p:nvPr/>
          </p:nvGrpSpPr>
          <p:grpSpPr>
            <a:xfrm rot="0">
              <a:off x="0" y="0"/>
              <a:ext cx="3316072" cy="1333025"/>
              <a:chOff x="0" y="0"/>
              <a:chExt cx="655027" cy="263314"/>
            </a:xfrm>
          </p:grpSpPr>
          <p:sp>
            <p:nvSpPr>
              <p:cNvPr name="Freeform 10" id="10"/>
              <p:cNvSpPr/>
              <p:nvPr/>
            </p:nvSpPr>
            <p:spPr>
              <a:xfrm flipH="false" flipV="false" rot="0">
                <a:off x="0" y="0"/>
                <a:ext cx="655027" cy="263314"/>
              </a:xfrm>
              <a:custGeom>
                <a:avLst/>
                <a:gdLst/>
                <a:ahLst/>
                <a:cxnLst/>
                <a:rect r="r" b="b" t="t" l="l"/>
                <a:pathLst>
                  <a:path h="263314" w="655027">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name="TextBox 11" id="11"/>
              <p:cNvSpPr txBox="true"/>
              <p:nvPr/>
            </p:nvSpPr>
            <p:spPr>
              <a:xfrm>
                <a:off x="0" y="-47625"/>
                <a:ext cx="655027" cy="310939"/>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615253" y="471779"/>
              <a:ext cx="2085566" cy="446617"/>
            </a:xfrm>
            <a:prstGeom prst="rect">
              <a:avLst/>
            </a:prstGeom>
          </p:spPr>
          <p:txBody>
            <a:bodyPr anchor="t" rtlCol="false" tIns="0" lIns="0" bIns="0" rIns="0">
              <a:spAutoFit/>
            </a:bodyPr>
            <a:lstStyle/>
            <a:p>
              <a:pPr algn="l" marL="0" indent="0" lvl="1">
                <a:lnSpc>
                  <a:spcPts val="2499"/>
                </a:lnSpc>
                <a:spcBef>
                  <a:spcPct val="0"/>
                </a:spcBef>
              </a:pPr>
              <a:r>
                <a:rPr lang="en-US" sz="2499" spc="-49">
                  <a:solidFill>
                    <a:srgbClr val="FFFAEB"/>
                  </a:solidFill>
                  <a:latin typeface="Vollkorn"/>
                  <a:ea typeface="Vollkorn"/>
                  <a:cs typeface="Vollkorn"/>
                  <a:sym typeface="Vollkorn"/>
                </a:rPr>
                <a:t>Repository</a:t>
              </a:r>
            </a:p>
          </p:txBody>
        </p:sp>
      </p:grpSp>
      <p:grpSp>
        <p:nvGrpSpPr>
          <p:cNvPr name="Group 13" id="13"/>
          <p:cNvGrpSpPr/>
          <p:nvPr/>
        </p:nvGrpSpPr>
        <p:grpSpPr>
          <a:xfrm rot="0">
            <a:off x="3260507" y="2464157"/>
            <a:ext cx="2487054" cy="999768"/>
            <a:chOff x="0" y="0"/>
            <a:chExt cx="3316072" cy="1333025"/>
          </a:xfrm>
        </p:grpSpPr>
        <p:grpSp>
          <p:nvGrpSpPr>
            <p:cNvPr name="Group 14" id="14"/>
            <p:cNvGrpSpPr/>
            <p:nvPr/>
          </p:nvGrpSpPr>
          <p:grpSpPr>
            <a:xfrm rot="0">
              <a:off x="0" y="0"/>
              <a:ext cx="3316072" cy="1333025"/>
              <a:chOff x="0" y="0"/>
              <a:chExt cx="655027" cy="263314"/>
            </a:xfrm>
          </p:grpSpPr>
          <p:sp>
            <p:nvSpPr>
              <p:cNvPr name="Freeform 15" id="15"/>
              <p:cNvSpPr/>
              <p:nvPr/>
            </p:nvSpPr>
            <p:spPr>
              <a:xfrm flipH="false" flipV="false" rot="0">
                <a:off x="0" y="0"/>
                <a:ext cx="655027" cy="263314"/>
              </a:xfrm>
              <a:custGeom>
                <a:avLst/>
                <a:gdLst/>
                <a:ahLst/>
                <a:cxnLst/>
                <a:rect r="r" b="b" t="t" l="l"/>
                <a:pathLst>
                  <a:path h="263314" w="655027">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name="TextBox 16" id="16"/>
              <p:cNvSpPr txBox="true"/>
              <p:nvPr/>
            </p:nvSpPr>
            <p:spPr>
              <a:xfrm>
                <a:off x="0" y="-47625"/>
                <a:ext cx="655027" cy="31093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615253" y="471779"/>
              <a:ext cx="2085566" cy="446617"/>
            </a:xfrm>
            <a:prstGeom prst="rect">
              <a:avLst/>
            </a:prstGeom>
          </p:spPr>
          <p:txBody>
            <a:bodyPr anchor="t" rtlCol="false" tIns="0" lIns="0" bIns="0" rIns="0">
              <a:spAutoFit/>
            </a:bodyPr>
            <a:lstStyle/>
            <a:p>
              <a:pPr algn="ctr" marL="0" indent="0" lvl="1">
                <a:lnSpc>
                  <a:spcPts val="2499"/>
                </a:lnSpc>
                <a:spcBef>
                  <a:spcPct val="0"/>
                </a:spcBef>
              </a:pPr>
              <a:r>
                <a:rPr lang="en-US" sz="2499" spc="-49">
                  <a:solidFill>
                    <a:srgbClr val="FFFAEB"/>
                  </a:solidFill>
                  <a:latin typeface="Vollkorn"/>
                  <a:ea typeface="Vollkorn"/>
                  <a:cs typeface="Vollkorn"/>
                  <a:sym typeface="Vollkorn"/>
                </a:rPr>
                <a:t>apt</a:t>
              </a:r>
            </a:p>
          </p:txBody>
        </p:sp>
      </p:grpSp>
      <p:grpSp>
        <p:nvGrpSpPr>
          <p:cNvPr name="Group 18" id="18"/>
          <p:cNvGrpSpPr/>
          <p:nvPr/>
        </p:nvGrpSpPr>
        <p:grpSpPr>
          <a:xfrm rot="0">
            <a:off x="5586347" y="4140200"/>
            <a:ext cx="2487054" cy="999768"/>
            <a:chOff x="0" y="0"/>
            <a:chExt cx="3316072" cy="1333025"/>
          </a:xfrm>
        </p:grpSpPr>
        <p:grpSp>
          <p:nvGrpSpPr>
            <p:cNvPr name="Group 19" id="19"/>
            <p:cNvGrpSpPr/>
            <p:nvPr/>
          </p:nvGrpSpPr>
          <p:grpSpPr>
            <a:xfrm rot="0">
              <a:off x="0" y="0"/>
              <a:ext cx="3316072" cy="1333025"/>
              <a:chOff x="0" y="0"/>
              <a:chExt cx="655027" cy="263314"/>
            </a:xfrm>
          </p:grpSpPr>
          <p:sp>
            <p:nvSpPr>
              <p:cNvPr name="Freeform 20" id="20"/>
              <p:cNvSpPr/>
              <p:nvPr/>
            </p:nvSpPr>
            <p:spPr>
              <a:xfrm flipH="false" flipV="false" rot="0">
                <a:off x="0" y="0"/>
                <a:ext cx="655027" cy="263314"/>
              </a:xfrm>
              <a:custGeom>
                <a:avLst/>
                <a:gdLst/>
                <a:ahLst/>
                <a:cxnLst/>
                <a:rect r="r" b="b" t="t" l="l"/>
                <a:pathLst>
                  <a:path h="263314" w="655027">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name="TextBox 21" id="21"/>
              <p:cNvSpPr txBox="true"/>
              <p:nvPr/>
            </p:nvSpPr>
            <p:spPr>
              <a:xfrm>
                <a:off x="0" y="-47625"/>
                <a:ext cx="655027" cy="310939"/>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615253" y="471779"/>
              <a:ext cx="2085566" cy="446617"/>
            </a:xfrm>
            <a:prstGeom prst="rect">
              <a:avLst/>
            </a:prstGeom>
          </p:spPr>
          <p:txBody>
            <a:bodyPr anchor="t" rtlCol="false" tIns="0" lIns="0" bIns="0" rIns="0">
              <a:spAutoFit/>
            </a:bodyPr>
            <a:lstStyle/>
            <a:p>
              <a:pPr algn="l" marL="0" indent="0" lvl="1">
                <a:lnSpc>
                  <a:spcPts val="2499"/>
                </a:lnSpc>
                <a:spcBef>
                  <a:spcPct val="0"/>
                </a:spcBef>
              </a:pPr>
              <a:r>
                <a:rPr lang="en-US" sz="2499" spc="-49">
                  <a:solidFill>
                    <a:srgbClr val="FFFAEB"/>
                  </a:solidFill>
                  <a:latin typeface="Vollkorn"/>
                  <a:ea typeface="Vollkorn"/>
                  <a:cs typeface="Vollkorn"/>
                  <a:sym typeface="Vollkorn"/>
                </a:rPr>
                <a:t>apt install</a:t>
              </a:r>
            </a:p>
          </p:txBody>
        </p:sp>
      </p:grpSp>
      <p:pic>
        <p:nvPicPr>
          <p:cNvPr name="Picture 23" id="23"/>
          <p:cNvPicPr>
            <a:picLocks noChangeAspect="true"/>
          </p:cNvPicPr>
          <p:nvPr/>
        </p:nvPicPr>
        <p:blipFill>
          <a:blip r:embed="rId4"/>
          <a:srcRect l="0" t="0" r="0" b="0"/>
          <a:stretch>
            <a:fillRect/>
          </a:stretch>
        </p:blipFill>
        <p:spPr>
          <a:xfrm flipH="false" flipV="false" rot="-896417">
            <a:off x="3405130" y="4244678"/>
            <a:ext cx="1775795" cy="1571578"/>
          </a:xfrm>
          <a:prstGeom prst="rect">
            <a:avLst/>
          </a:prstGeom>
        </p:spPr>
      </p:pic>
      <p:pic>
        <p:nvPicPr>
          <p:cNvPr name="Picture 24" id="24"/>
          <p:cNvPicPr>
            <a:picLocks noChangeAspect="true"/>
          </p:cNvPicPr>
          <p:nvPr/>
        </p:nvPicPr>
        <p:blipFill>
          <a:blip r:embed="rId4"/>
          <a:srcRect l="0" t="0" r="0" b="0"/>
          <a:stretch>
            <a:fillRect/>
          </a:stretch>
        </p:blipFill>
        <p:spPr>
          <a:xfrm flipH="false" flipV="false" rot="-5400000">
            <a:off x="5921967" y="2910948"/>
            <a:ext cx="1249667" cy="1105955"/>
          </a:xfrm>
          <a:prstGeom prst="rect">
            <a:avLst/>
          </a:prstGeom>
        </p:spPr>
      </p:pic>
      <p:sp>
        <p:nvSpPr>
          <p:cNvPr name="TextBox 25" id="25"/>
          <p:cNvSpPr txBox="true"/>
          <p:nvPr/>
        </p:nvSpPr>
        <p:spPr>
          <a:xfrm rot="0">
            <a:off x="406309" y="1123950"/>
            <a:ext cx="10360075" cy="660400"/>
          </a:xfrm>
          <a:prstGeom prst="rect">
            <a:avLst/>
          </a:prstGeom>
        </p:spPr>
        <p:txBody>
          <a:bodyPr anchor="t" rtlCol="false" tIns="0" lIns="0" bIns="0" rIns="0">
            <a:spAutoFit/>
          </a:bodyPr>
          <a:lstStyle/>
          <a:p>
            <a:pPr algn="ctr" marL="0" indent="0" lvl="1">
              <a:lnSpc>
                <a:spcPts val="5000"/>
              </a:lnSpc>
              <a:spcBef>
                <a:spcPct val="0"/>
              </a:spcBef>
            </a:pPr>
            <a:r>
              <a:rPr lang="en-US" sz="5000" spc="-100">
                <a:solidFill>
                  <a:srgbClr val="000000"/>
                </a:solidFill>
                <a:latin typeface="Vollkorn"/>
                <a:ea typeface="Vollkorn"/>
                <a:cs typeface="Vollkorn"/>
                <a:sym typeface="Vollkorn"/>
              </a:rPr>
              <a:t>What happens under the hood??</a:t>
            </a:r>
          </a:p>
        </p:txBody>
      </p:sp>
      <p:sp>
        <p:nvSpPr>
          <p:cNvPr name="TextBox 26" id="26"/>
          <p:cNvSpPr txBox="true"/>
          <p:nvPr/>
        </p:nvSpPr>
        <p:spPr>
          <a:xfrm rot="0">
            <a:off x="9947379" y="634885"/>
            <a:ext cx="2660894" cy="1276350"/>
          </a:xfrm>
          <a:prstGeom prst="rect">
            <a:avLst/>
          </a:prstGeom>
        </p:spPr>
        <p:txBody>
          <a:bodyPr anchor="t" rtlCol="false" tIns="0" lIns="0" bIns="0" rIns="0">
            <a:spAutoFit/>
          </a:bodyPr>
          <a:lstStyle/>
          <a:p>
            <a:pPr algn="ctr">
              <a:lnSpc>
                <a:spcPts val="10080"/>
              </a:lnSpc>
            </a:pPr>
            <a:r>
              <a:rPr lang="en-US" b="true" sz="8400" spc="-168">
                <a:solidFill>
                  <a:srgbClr val="000000"/>
                </a:solidFill>
                <a:latin typeface="Linotype Feltpen Medium"/>
                <a:ea typeface="Linotype Feltpen Medium"/>
                <a:cs typeface="Linotype Feltpen Medium"/>
                <a:sym typeface="Linotype Feltpen Medium"/>
              </a:rPr>
              <a:t>apt...</a:t>
            </a:r>
          </a:p>
        </p:txBody>
      </p:sp>
      <p:sp>
        <p:nvSpPr>
          <p:cNvPr name="TextBox 27" id="27"/>
          <p:cNvSpPr txBox="true"/>
          <p:nvPr/>
        </p:nvSpPr>
        <p:spPr>
          <a:xfrm rot="0">
            <a:off x="8711576" y="2594793"/>
            <a:ext cx="8223984" cy="2185035"/>
          </a:xfrm>
          <a:prstGeom prst="rect">
            <a:avLst/>
          </a:prstGeom>
        </p:spPr>
        <p:txBody>
          <a:bodyPr anchor="t" rtlCol="false" tIns="0" lIns="0" bIns="0" rIns="0">
            <a:spAutoFit/>
          </a:bodyPr>
          <a:lstStyle/>
          <a:p>
            <a:pPr algn="l">
              <a:lnSpc>
                <a:spcPts val="3510"/>
              </a:lnSpc>
            </a:pPr>
            <a:r>
              <a:rPr lang="en-US" sz="2700">
                <a:solidFill>
                  <a:srgbClr val="000000"/>
                </a:solidFill>
                <a:latin typeface="Open Sauce"/>
                <a:ea typeface="Open Sauce"/>
                <a:cs typeface="Open Sauce"/>
                <a:sym typeface="Open Sauce"/>
              </a:rPr>
              <a:t>There will be lot of repository available</a:t>
            </a:r>
          </a:p>
          <a:p>
            <a:pPr algn="l" marL="582930" indent="-291465" lvl="1">
              <a:lnSpc>
                <a:spcPts val="3510"/>
              </a:lnSpc>
              <a:buFont typeface="Arial"/>
              <a:buChar char="•"/>
            </a:pPr>
            <a:r>
              <a:rPr lang="en-US" sz="2700">
                <a:solidFill>
                  <a:srgbClr val="000000"/>
                </a:solidFill>
                <a:latin typeface="Open Sauce"/>
                <a:ea typeface="Open Sauce"/>
                <a:cs typeface="Open Sauce"/>
                <a:sym typeface="Open Sauce"/>
              </a:rPr>
              <a:t>Can edit the sources to get packages from custom repositories if needed</a:t>
            </a:r>
          </a:p>
          <a:p>
            <a:pPr algn="l" marL="582930" indent="-291465" lvl="1">
              <a:lnSpc>
                <a:spcPts val="3510"/>
              </a:lnSpc>
              <a:buFont typeface="Arial"/>
              <a:buChar char="•"/>
            </a:pPr>
            <a:r>
              <a:rPr lang="en-US" sz="2700">
                <a:solidFill>
                  <a:srgbClr val="000000"/>
                </a:solidFill>
                <a:latin typeface="Open Sauce"/>
                <a:ea typeface="Open Sauce"/>
                <a:cs typeface="Open Sauce"/>
                <a:sym typeface="Open Sauce"/>
              </a:rPr>
              <a:t>default sources are specified from the parrot repo</a:t>
            </a:r>
          </a:p>
        </p:txBody>
      </p:sp>
      <p:sp>
        <p:nvSpPr>
          <p:cNvPr name="TextBox 28" id="28"/>
          <p:cNvSpPr txBox="true"/>
          <p:nvPr/>
        </p:nvSpPr>
        <p:spPr>
          <a:xfrm rot="0">
            <a:off x="9939948" y="5516800"/>
            <a:ext cx="5336651" cy="771525"/>
          </a:xfrm>
          <a:prstGeom prst="rect">
            <a:avLst/>
          </a:prstGeom>
        </p:spPr>
        <p:txBody>
          <a:bodyPr anchor="t" rtlCol="false" tIns="0" lIns="0" bIns="0" rIns="0">
            <a:spAutoFit/>
          </a:bodyPr>
          <a:lstStyle/>
          <a:p>
            <a:pPr algn="ctr">
              <a:lnSpc>
                <a:spcPts val="6000"/>
              </a:lnSpc>
            </a:pPr>
            <a:r>
              <a:rPr lang="en-US" b="true" sz="5000" spc="-100">
                <a:solidFill>
                  <a:srgbClr val="000000"/>
                </a:solidFill>
                <a:latin typeface="Linotype Feltpen Medium"/>
                <a:ea typeface="Linotype Feltpen Medium"/>
                <a:cs typeface="Linotype Feltpen Medium"/>
                <a:sym typeface="Linotype Feltpen Medium"/>
              </a:rPr>
              <a:t>commands</a:t>
            </a:r>
          </a:p>
        </p:txBody>
      </p:sp>
      <p:grpSp>
        <p:nvGrpSpPr>
          <p:cNvPr name="Group 29" id="29"/>
          <p:cNvGrpSpPr/>
          <p:nvPr/>
        </p:nvGrpSpPr>
        <p:grpSpPr>
          <a:xfrm rot="0">
            <a:off x="8711576" y="6594330"/>
            <a:ext cx="3772989" cy="878077"/>
            <a:chOff x="0" y="0"/>
            <a:chExt cx="5030652" cy="1170770"/>
          </a:xfrm>
        </p:grpSpPr>
        <p:sp>
          <p:nvSpPr>
            <p:cNvPr name="Freeform 30" id="30"/>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320750" y="357843"/>
              <a:ext cx="4709903" cy="426508"/>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apt install &lt;package-name&gt;</a:t>
              </a:r>
            </a:p>
          </p:txBody>
        </p:sp>
      </p:grpSp>
      <p:grpSp>
        <p:nvGrpSpPr>
          <p:cNvPr name="Group 32" id="32"/>
          <p:cNvGrpSpPr/>
          <p:nvPr/>
        </p:nvGrpSpPr>
        <p:grpSpPr>
          <a:xfrm rot="0">
            <a:off x="8711576" y="7596232"/>
            <a:ext cx="3772989" cy="878077"/>
            <a:chOff x="0" y="0"/>
            <a:chExt cx="5030652" cy="1170770"/>
          </a:xfrm>
        </p:grpSpPr>
        <p:sp>
          <p:nvSpPr>
            <p:cNvPr name="Freeform 33" id="33"/>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320750" y="357843"/>
              <a:ext cx="4709903" cy="426508"/>
            </a:xfrm>
            <a:prstGeom prst="rect">
              <a:avLst/>
            </a:prstGeom>
          </p:spPr>
          <p:txBody>
            <a:bodyPr anchor="t" rtlCol="false" tIns="0" lIns="0" bIns="0" rIns="0">
              <a:spAutoFit/>
            </a:bodyPr>
            <a:lstStyle/>
            <a:p>
              <a:pPr algn="ctr">
                <a:lnSpc>
                  <a:spcPts val="2600"/>
                </a:lnSpc>
              </a:pPr>
              <a:r>
                <a:rPr lang="en-US" sz="2000">
                  <a:solidFill>
                    <a:srgbClr val="000000"/>
                  </a:solidFill>
                  <a:latin typeface="Open Sauce"/>
                  <a:ea typeface="Open Sauce"/>
                  <a:cs typeface="Open Sauce"/>
                  <a:sym typeface="Open Sauce"/>
                </a:rPr>
                <a:t>apt update </a:t>
              </a:r>
            </a:p>
          </p:txBody>
        </p:sp>
      </p:grpSp>
      <p:grpSp>
        <p:nvGrpSpPr>
          <p:cNvPr name="Group 35" id="35"/>
          <p:cNvGrpSpPr/>
          <p:nvPr/>
        </p:nvGrpSpPr>
        <p:grpSpPr>
          <a:xfrm rot="0">
            <a:off x="12633613" y="6594330"/>
            <a:ext cx="3772989" cy="878077"/>
            <a:chOff x="0" y="0"/>
            <a:chExt cx="5030652" cy="1170770"/>
          </a:xfrm>
        </p:grpSpPr>
        <p:sp>
          <p:nvSpPr>
            <p:cNvPr name="Freeform 36" id="36"/>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320750" y="357843"/>
              <a:ext cx="4709903" cy="426508"/>
            </a:xfrm>
            <a:prstGeom prst="rect">
              <a:avLst/>
            </a:prstGeom>
          </p:spPr>
          <p:txBody>
            <a:bodyPr anchor="t" rtlCol="false" tIns="0" lIns="0" bIns="0" rIns="0">
              <a:spAutoFit/>
            </a:bodyPr>
            <a:lstStyle/>
            <a:p>
              <a:pPr algn="ctr">
                <a:lnSpc>
                  <a:spcPts val="2600"/>
                </a:lnSpc>
              </a:pPr>
              <a:r>
                <a:rPr lang="en-US" sz="2000">
                  <a:solidFill>
                    <a:srgbClr val="000000"/>
                  </a:solidFill>
                  <a:latin typeface="Open Sauce"/>
                  <a:ea typeface="Open Sauce"/>
                  <a:cs typeface="Open Sauce"/>
                  <a:sym typeface="Open Sauce"/>
                </a:rPr>
                <a:t>apt</a:t>
              </a:r>
              <a:r>
                <a:rPr lang="en-US" sz="2000">
                  <a:solidFill>
                    <a:srgbClr val="000000"/>
                  </a:solidFill>
                  <a:latin typeface="Open Sauce"/>
                  <a:ea typeface="Open Sauce"/>
                  <a:cs typeface="Open Sauce"/>
                  <a:sym typeface="Open Sauce"/>
                </a:rPr>
                <a:t> edit-sources</a:t>
              </a:r>
            </a:p>
          </p:txBody>
        </p:sp>
      </p:grpSp>
      <p:grpSp>
        <p:nvGrpSpPr>
          <p:cNvPr name="Group 38" id="38"/>
          <p:cNvGrpSpPr/>
          <p:nvPr/>
        </p:nvGrpSpPr>
        <p:grpSpPr>
          <a:xfrm rot="0">
            <a:off x="12633613" y="7596232"/>
            <a:ext cx="3772989" cy="878077"/>
            <a:chOff x="0" y="0"/>
            <a:chExt cx="5030652" cy="1170770"/>
          </a:xfrm>
        </p:grpSpPr>
        <p:sp>
          <p:nvSpPr>
            <p:cNvPr name="Freeform 39" id="39"/>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0" id="40"/>
            <p:cNvSpPr txBox="true"/>
            <p:nvPr/>
          </p:nvSpPr>
          <p:spPr>
            <a:xfrm rot="0">
              <a:off x="320750" y="357843"/>
              <a:ext cx="4709903" cy="426508"/>
            </a:xfrm>
            <a:prstGeom prst="rect">
              <a:avLst/>
            </a:prstGeom>
          </p:spPr>
          <p:txBody>
            <a:bodyPr anchor="t" rtlCol="false" tIns="0" lIns="0" bIns="0" rIns="0">
              <a:spAutoFit/>
            </a:bodyPr>
            <a:lstStyle/>
            <a:p>
              <a:pPr algn="ctr">
                <a:lnSpc>
                  <a:spcPts val="2600"/>
                </a:lnSpc>
              </a:pPr>
              <a:r>
                <a:rPr lang="en-US" sz="2000">
                  <a:solidFill>
                    <a:srgbClr val="000000"/>
                  </a:solidFill>
                  <a:latin typeface="Open Sauce"/>
                  <a:ea typeface="Open Sauce"/>
                  <a:cs typeface="Open Sauce"/>
                  <a:sym typeface="Open Sauce"/>
                </a:rPr>
                <a:t>apt</a:t>
              </a:r>
              <a:r>
                <a:rPr lang="en-US" sz="2000">
                  <a:solidFill>
                    <a:srgbClr val="000000"/>
                  </a:solidFill>
                  <a:latin typeface="Open Sauce"/>
                  <a:ea typeface="Open Sauce"/>
                  <a:cs typeface="Open Sauce"/>
                  <a:sym typeface="Open Sauce"/>
                </a:rPr>
                <a:t> list</a:t>
              </a:r>
            </a:p>
          </p:txBody>
        </p:sp>
      </p:grpSp>
      <p:grpSp>
        <p:nvGrpSpPr>
          <p:cNvPr name="Group 41" id="41"/>
          <p:cNvGrpSpPr/>
          <p:nvPr/>
        </p:nvGrpSpPr>
        <p:grpSpPr>
          <a:xfrm rot="0">
            <a:off x="8711576" y="8598135"/>
            <a:ext cx="3772989" cy="878077"/>
            <a:chOff x="0" y="0"/>
            <a:chExt cx="5030652" cy="1170770"/>
          </a:xfrm>
        </p:grpSpPr>
        <p:sp>
          <p:nvSpPr>
            <p:cNvPr name="Freeform 42" id="42"/>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3" id="43"/>
            <p:cNvSpPr txBox="true"/>
            <p:nvPr/>
          </p:nvSpPr>
          <p:spPr>
            <a:xfrm rot="0">
              <a:off x="320750" y="357843"/>
              <a:ext cx="4709903" cy="426508"/>
            </a:xfrm>
            <a:prstGeom prst="rect">
              <a:avLst/>
            </a:prstGeom>
          </p:spPr>
          <p:txBody>
            <a:bodyPr anchor="t" rtlCol="false" tIns="0" lIns="0" bIns="0" rIns="0">
              <a:spAutoFit/>
            </a:bodyPr>
            <a:lstStyle/>
            <a:p>
              <a:pPr algn="ctr">
                <a:lnSpc>
                  <a:spcPts val="2600"/>
                </a:lnSpc>
              </a:pPr>
              <a:r>
                <a:rPr lang="en-US" sz="2000">
                  <a:solidFill>
                    <a:srgbClr val="000000"/>
                  </a:solidFill>
                  <a:latin typeface="Open Sauce"/>
                  <a:ea typeface="Open Sauce"/>
                  <a:cs typeface="Open Sauce"/>
                  <a:sym typeface="Open Sauce"/>
                </a:rPr>
                <a:t>apt</a:t>
              </a:r>
              <a:r>
                <a:rPr lang="en-US" sz="2000">
                  <a:solidFill>
                    <a:srgbClr val="000000"/>
                  </a:solidFill>
                  <a:latin typeface="Open Sauce"/>
                  <a:ea typeface="Open Sauce"/>
                  <a:cs typeface="Open Sauce"/>
                  <a:sym typeface="Open Sauce"/>
                </a:rPr>
                <a:t> remove</a:t>
              </a:r>
            </a:p>
          </p:txBody>
        </p:sp>
      </p:grpSp>
      <p:grpSp>
        <p:nvGrpSpPr>
          <p:cNvPr name="Group 44" id="44"/>
          <p:cNvGrpSpPr/>
          <p:nvPr/>
        </p:nvGrpSpPr>
        <p:grpSpPr>
          <a:xfrm rot="0">
            <a:off x="12633613" y="8598135"/>
            <a:ext cx="3772989" cy="878077"/>
            <a:chOff x="0" y="0"/>
            <a:chExt cx="5030652" cy="1170770"/>
          </a:xfrm>
        </p:grpSpPr>
        <p:sp>
          <p:nvSpPr>
            <p:cNvPr name="Freeform 45" id="45"/>
            <p:cNvSpPr/>
            <p:nvPr/>
          </p:nvSpPr>
          <p:spPr>
            <a:xfrm flipH="false" flipV="false" rot="0">
              <a:off x="0" y="0"/>
              <a:ext cx="5030652" cy="1170770"/>
            </a:xfrm>
            <a:custGeom>
              <a:avLst/>
              <a:gdLst/>
              <a:ahLst/>
              <a:cxnLst/>
              <a:rect r="r" b="b" t="t" l="l"/>
              <a:pathLst>
                <a:path h="1170770" w="5030652">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6" id="46"/>
            <p:cNvSpPr txBox="true"/>
            <p:nvPr/>
          </p:nvSpPr>
          <p:spPr>
            <a:xfrm rot="0">
              <a:off x="320750" y="357843"/>
              <a:ext cx="4709903" cy="426508"/>
            </a:xfrm>
            <a:prstGeom prst="rect">
              <a:avLst/>
            </a:prstGeom>
          </p:spPr>
          <p:txBody>
            <a:bodyPr anchor="t" rtlCol="false" tIns="0" lIns="0" bIns="0" rIns="0">
              <a:spAutoFit/>
            </a:bodyPr>
            <a:lstStyle/>
            <a:p>
              <a:pPr algn="ctr">
                <a:lnSpc>
                  <a:spcPts val="2600"/>
                </a:lnSpc>
              </a:pPr>
              <a:r>
                <a:rPr lang="en-US" sz="2000">
                  <a:solidFill>
                    <a:srgbClr val="000000"/>
                  </a:solidFill>
                  <a:latin typeface="Open Sauce"/>
                  <a:ea typeface="Open Sauce"/>
                  <a:cs typeface="Open Sauce"/>
                  <a:sym typeface="Open Sauce"/>
                </a:rPr>
                <a:t>apt</a:t>
              </a:r>
              <a:r>
                <a:rPr lang="en-US" sz="2000">
                  <a:solidFill>
                    <a:srgbClr val="000000"/>
                  </a:solidFill>
                  <a:latin typeface="Open Sauce"/>
                  <a:ea typeface="Open Sauce"/>
                  <a:cs typeface="Open Sauce"/>
                  <a:sym typeface="Open Sauce"/>
                </a:rPr>
                <a:t> upgrade</a:t>
              </a:r>
            </a:p>
          </p:txBody>
        </p:sp>
      </p:grpSp>
      <p:sp>
        <p:nvSpPr>
          <p:cNvPr name="Freeform 47" id="47"/>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7"/>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335864" y="7793409"/>
            <a:ext cx="3485371" cy="2262323"/>
          </a:xfrm>
          <a:custGeom>
            <a:avLst/>
            <a:gdLst/>
            <a:ahLst/>
            <a:cxnLst/>
            <a:rect r="r" b="b" t="t" l="l"/>
            <a:pathLst>
              <a:path h="2262323" w="3485371">
                <a:moveTo>
                  <a:pt x="0" y="0"/>
                </a:moveTo>
                <a:lnTo>
                  <a:pt x="3485371" y="0"/>
                </a:lnTo>
                <a:lnTo>
                  <a:pt x="3485371" y="2262323"/>
                </a:lnTo>
                <a:lnTo>
                  <a:pt x="0" y="2262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8922" y="7793409"/>
            <a:ext cx="533883" cy="555077"/>
          </a:xfrm>
          <a:custGeom>
            <a:avLst/>
            <a:gdLst/>
            <a:ahLst/>
            <a:cxnLst/>
            <a:rect r="r" b="b" t="t" l="l"/>
            <a:pathLst>
              <a:path h="555077" w="533883">
                <a:moveTo>
                  <a:pt x="0" y="0"/>
                </a:moveTo>
                <a:lnTo>
                  <a:pt x="533883" y="0"/>
                </a:lnTo>
                <a:lnTo>
                  <a:pt x="533883" y="555077"/>
                </a:lnTo>
                <a:lnTo>
                  <a:pt x="0" y="5550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21582">
            <a:off x="3572428" y="7456280"/>
            <a:ext cx="813220" cy="926026"/>
          </a:xfrm>
          <a:custGeom>
            <a:avLst/>
            <a:gdLst/>
            <a:ahLst/>
            <a:cxnLst/>
            <a:rect r="r" b="b" t="t" l="l"/>
            <a:pathLst>
              <a:path h="926026" w="813220">
                <a:moveTo>
                  <a:pt x="0" y="0"/>
                </a:moveTo>
                <a:lnTo>
                  <a:pt x="813220" y="0"/>
                </a:lnTo>
                <a:lnTo>
                  <a:pt x="813220" y="926027"/>
                </a:lnTo>
                <a:lnTo>
                  <a:pt x="0" y="9260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084771" y="530074"/>
            <a:ext cx="9708602" cy="8684933"/>
            <a:chOff x="0" y="0"/>
            <a:chExt cx="12944803" cy="11579910"/>
          </a:xfrm>
        </p:grpSpPr>
        <p:sp>
          <p:nvSpPr>
            <p:cNvPr name="Freeform 6" id="6"/>
            <p:cNvSpPr/>
            <p:nvPr/>
          </p:nvSpPr>
          <p:spPr>
            <a:xfrm flipH="false" flipV="false" rot="0">
              <a:off x="5523814" y="0"/>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38024"/>
              <a:ext cx="7420989" cy="7407496"/>
            </a:xfrm>
            <a:custGeom>
              <a:avLst/>
              <a:gdLst/>
              <a:ahLst/>
              <a:cxnLst/>
              <a:rect r="r" b="b" t="t" l="l"/>
              <a:pathLst>
                <a:path h="7407496" w="7420989">
                  <a:moveTo>
                    <a:pt x="0" y="0"/>
                  </a:moveTo>
                  <a:lnTo>
                    <a:pt x="7420989" y="0"/>
                  </a:lnTo>
                  <a:lnTo>
                    <a:pt x="7420989" y="7407497"/>
                  </a:lnTo>
                  <a:lnTo>
                    <a:pt x="0" y="7407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23814" y="4133989"/>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0" y="4172414"/>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0" id="10"/>
          <p:cNvSpPr/>
          <p:nvPr/>
        </p:nvSpPr>
        <p:spPr>
          <a:xfrm flipH="true" flipV="false" rot="0">
            <a:off x="1028700" y="2869956"/>
            <a:ext cx="2043999" cy="758138"/>
          </a:xfrm>
          <a:custGeom>
            <a:avLst/>
            <a:gdLst/>
            <a:ahLst/>
            <a:cxnLst/>
            <a:rect r="r" b="b" t="t" l="l"/>
            <a:pathLst>
              <a:path h="758138" w="2043999">
                <a:moveTo>
                  <a:pt x="2043999" y="0"/>
                </a:moveTo>
                <a:lnTo>
                  <a:pt x="0" y="0"/>
                </a:lnTo>
                <a:lnTo>
                  <a:pt x="0" y="758138"/>
                </a:lnTo>
                <a:lnTo>
                  <a:pt x="2043999" y="758138"/>
                </a:lnTo>
                <a:lnTo>
                  <a:pt x="204399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6339193" y="1296126"/>
            <a:ext cx="549155" cy="893596"/>
          </a:xfrm>
          <a:custGeom>
            <a:avLst/>
            <a:gdLst/>
            <a:ahLst/>
            <a:cxnLst/>
            <a:rect r="r" b="b" t="t" l="l"/>
            <a:pathLst>
              <a:path h="893596" w="549155">
                <a:moveTo>
                  <a:pt x="549155" y="0"/>
                </a:moveTo>
                <a:lnTo>
                  <a:pt x="0" y="0"/>
                </a:lnTo>
                <a:lnTo>
                  <a:pt x="0" y="893596"/>
                </a:lnTo>
                <a:lnTo>
                  <a:pt x="549155" y="893596"/>
                </a:lnTo>
                <a:lnTo>
                  <a:pt x="54915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true" flipV="false" rot="0">
            <a:off x="9927759" y="4215932"/>
            <a:ext cx="2043999" cy="758138"/>
          </a:xfrm>
          <a:custGeom>
            <a:avLst/>
            <a:gdLst/>
            <a:ahLst/>
            <a:cxnLst/>
            <a:rect r="r" b="b" t="t" l="l"/>
            <a:pathLst>
              <a:path h="758138" w="2043999">
                <a:moveTo>
                  <a:pt x="2043999" y="0"/>
                </a:moveTo>
                <a:lnTo>
                  <a:pt x="0" y="0"/>
                </a:lnTo>
                <a:lnTo>
                  <a:pt x="0" y="758138"/>
                </a:lnTo>
                <a:lnTo>
                  <a:pt x="2043999" y="758138"/>
                </a:lnTo>
                <a:lnTo>
                  <a:pt x="204399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4922762" y="8393769"/>
            <a:ext cx="3374105" cy="2138001"/>
          </a:xfrm>
          <a:custGeom>
            <a:avLst/>
            <a:gdLst/>
            <a:ahLst/>
            <a:cxnLst/>
            <a:rect r="r" b="b" t="t" l="l"/>
            <a:pathLst>
              <a:path h="2138001" w="3374105">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353875" y="3050879"/>
            <a:ext cx="1131275" cy="577215"/>
          </a:xfrm>
          <a:prstGeom prst="rect">
            <a:avLst/>
          </a:prstGeom>
        </p:spPr>
        <p:txBody>
          <a:bodyPr anchor="t" rtlCol="false" tIns="0" lIns="0" bIns="0" rIns="0">
            <a:spAutoFit/>
          </a:bodyPr>
          <a:lstStyle/>
          <a:p>
            <a:pPr algn="l" marL="0" indent="0" lvl="1">
              <a:lnSpc>
                <a:spcPts val="4350"/>
              </a:lnSpc>
              <a:spcBef>
                <a:spcPct val="0"/>
              </a:spcBef>
            </a:pPr>
            <a:r>
              <a:rPr lang="en-US" sz="4350" spc="-87">
                <a:solidFill>
                  <a:srgbClr val="000000"/>
                </a:solidFill>
                <a:latin typeface="Vollkorn"/>
                <a:ea typeface="Vollkorn"/>
                <a:cs typeface="Vollkorn"/>
                <a:sym typeface="Vollkorn"/>
              </a:rPr>
              <a:t>curl</a:t>
            </a:r>
          </a:p>
        </p:txBody>
      </p:sp>
      <p:sp>
        <p:nvSpPr>
          <p:cNvPr name="TextBox 15" id="15"/>
          <p:cNvSpPr txBox="true"/>
          <p:nvPr/>
        </p:nvSpPr>
        <p:spPr>
          <a:xfrm rot="0">
            <a:off x="1028700" y="4142444"/>
            <a:ext cx="6540811" cy="22701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To interact with API</a:t>
            </a:r>
            <a:r>
              <a:rPr lang="en-US" sz="2000">
                <a:solidFill>
                  <a:srgbClr val="000000"/>
                </a:solidFill>
                <a:latin typeface="Open Sauce"/>
                <a:ea typeface="Open Sauce"/>
                <a:cs typeface="Open Sauce"/>
                <a:sym typeface="Open Sauce"/>
              </a:rPr>
              <a:t> (GET, POST, and more)</a:t>
            </a:r>
          </a:p>
          <a:p>
            <a:pPr algn="l">
              <a:lnSpc>
                <a:spcPts val="2600"/>
              </a:lnSpc>
            </a:pPr>
          </a:p>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Used to transfer data to or from a server using a variety of protocols such as HTTP, HTTPS, FTP, SCP and more</a:t>
            </a:r>
          </a:p>
          <a:p>
            <a:pPr algn="l">
              <a:lnSpc>
                <a:spcPts val="2600"/>
              </a:lnSpc>
            </a:pPr>
          </a:p>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To get the content of the webpage</a:t>
            </a:r>
          </a:p>
        </p:txBody>
      </p:sp>
      <p:sp>
        <p:nvSpPr>
          <p:cNvPr name="TextBox 16" id="16"/>
          <p:cNvSpPr txBox="true"/>
          <p:nvPr/>
        </p:nvSpPr>
        <p:spPr>
          <a:xfrm rot="0">
            <a:off x="1028700" y="682474"/>
            <a:ext cx="5585070" cy="1060451"/>
          </a:xfrm>
          <a:prstGeom prst="rect">
            <a:avLst/>
          </a:prstGeom>
        </p:spPr>
        <p:txBody>
          <a:bodyPr anchor="t" rtlCol="false" tIns="0" lIns="0" bIns="0" rIns="0">
            <a:spAutoFit/>
          </a:bodyPr>
          <a:lstStyle/>
          <a:p>
            <a:pPr algn="l" marL="0" indent="0" lvl="1">
              <a:lnSpc>
                <a:spcPts val="8000"/>
              </a:lnSpc>
              <a:spcBef>
                <a:spcPct val="0"/>
              </a:spcBef>
            </a:pPr>
            <a:r>
              <a:rPr lang="en-US" sz="8000" spc="-160">
                <a:solidFill>
                  <a:srgbClr val="000000"/>
                </a:solidFill>
                <a:latin typeface="Vollkorn"/>
                <a:ea typeface="Vollkorn"/>
                <a:cs typeface="Vollkorn"/>
                <a:sym typeface="Vollkorn"/>
              </a:rPr>
              <a:t>Networking </a:t>
            </a:r>
          </a:p>
        </p:txBody>
      </p:sp>
      <p:sp>
        <p:nvSpPr>
          <p:cNvPr name="TextBox 17" id="17"/>
          <p:cNvSpPr txBox="true"/>
          <p:nvPr/>
        </p:nvSpPr>
        <p:spPr>
          <a:xfrm rot="0">
            <a:off x="1028700" y="1371445"/>
            <a:ext cx="6750757" cy="1276350"/>
          </a:xfrm>
          <a:prstGeom prst="rect">
            <a:avLst/>
          </a:prstGeom>
        </p:spPr>
        <p:txBody>
          <a:bodyPr anchor="t" rtlCol="false" tIns="0" lIns="0" bIns="0" rIns="0">
            <a:spAutoFit/>
          </a:bodyPr>
          <a:lstStyle/>
          <a:p>
            <a:pPr algn="l">
              <a:lnSpc>
                <a:spcPts val="10079"/>
              </a:lnSpc>
            </a:pPr>
            <a:r>
              <a:rPr lang="en-US" sz="8399" spc="-167" b="true">
                <a:solidFill>
                  <a:srgbClr val="000000"/>
                </a:solidFill>
                <a:latin typeface="Linotype Feltpen Medium"/>
                <a:ea typeface="Linotype Feltpen Medium"/>
                <a:cs typeface="Linotype Feltpen Medium"/>
                <a:sym typeface="Linotype Feltpen Medium"/>
              </a:rPr>
              <a:t>commands</a:t>
            </a:r>
          </a:p>
        </p:txBody>
      </p:sp>
      <p:sp>
        <p:nvSpPr>
          <p:cNvPr name="TextBox 18" id="18"/>
          <p:cNvSpPr txBox="true"/>
          <p:nvPr/>
        </p:nvSpPr>
        <p:spPr>
          <a:xfrm rot="0">
            <a:off x="10384121" y="4349256"/>
            <a:ext cx="1131275" cy="577215"/>
          </a:xfrm>
          <a:prstGeom prst="rect">
            <a:avLst/>
          </a:prstGeom>
        </p:spPr>
        <p:txBody>
          <a:bodyPr anchor="t" rtlCol="false" tIns="0" lIns="0" bIns="0" rIns="0">
            <a:spAutoFit/>
          </a:bodyPr>
          <a:lstStyle/>
          <a:p>
            <a:pPr algn="l" marL="0" indent="0" lvl="1">
              <a:lnSpc>
                <a:spcPts val="4350"/>
              </a:lnSpc>
              <a:spcBef>
                <a:spcPct val="0"/>
              </a:spcBef>
            </a:pPr>
            <a:r>
              <a:rPr lang="en-US" sz="4350" spc="-87">
                <a:solidFill>
                  <a:srgbClr val="000000"/>
                </a:solidFill>
                <a:latin typeface="Vollkorn"/>
                <a:ea typeface="Vollkorn"/>
                <a:cs typeface="Vollkorn"/>
                <a:sym typeface="Vollkorn"/>
              </a:rPr>
              <a:t>wget</a:t>
            </a:r>
          </a:p>
        </p:txBody>
      </p:sp>
      <p:sp>
        <p:nvSpPr>
          <p:cNvPr name="TextBox 19" id="19"/>
          <p:cNvSpPr txBox="true"/>
          <p:nvPr/>
        </p:nvSpPr>
        <p:spPr>
          <a:xfrm rot="0">
            <a:off x="5057875" y="8812869"/>
            <a:ext cx="3111791" cy="65087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REST APIs before tools like Postman existed.</a:t>
            </a:r>
          </a:p>
        </p:txBody>
      </p:sp>
      <p:sp>
        <p:nvSpPr>
          <p:cNvPr name="TextBox 20" id="20"/>
          <p:cNvSpPr txBox="true"/>
          <p:nvPr/>
        </p:nvSpPr>
        <p:spPr>
          <a:xfrm rot="5400000">
            <a:off x="16558346" y="2448180"/>
            <a:ext cx="2309557" cy="771525"/>
          </a:xfrm>
          <a:prstGeom prst="rect">
            <a:avLst/>
          </a:prstGeom>
        </p:spPr>
        <p:txBody>
          <a:bodyPr anchor="t" rtlCol="false" tIns="0" lIns="0" bIns="0" rIns="0">
            <a:spAutoFit/>
          </a:bodyPr>
          <a:lstStyle/>
          <a:p>
            <a:pPr algn="l">
              <a:lnSpc>
                <a:spcPts val="6000"/>
              </a:lnSpc>
            </a:pPr>
            <a:r>
              <a:rPr lang="en-US" sz="5000" spc="-100" b="true">
                <a:solidFill>
                  <a:srgbClr val="000000"/>
                </a:solidFill>
                <a:latin typeface="Linotype Feltpen Medium"/>
                <a:ea typeface="Linotype Feltpen Medium"/>
                <a:cs typeface="Linotype Feltpen Medium"/>
                <a:sym typeface="Linotype Feltpen Medium"/>
              </a:rPr>
              <a:t>client url</a:t>
            </a:r>
          </a:p>
        </p:txBody>
      </p:sp>
      <p:sp>
        <p:nvSpPr>
          <p:cNvPr name="TextBox 21" id="21"/>
          <p:cNvSpPr txBox="true"/>
          <p:nvPr/>
        </p:nvSpPr>
        <p:spPr>
          <a:xfrm rot="0">
            <a:off x="8390173" y="5455277"/>
            <a:ext cx="5900452" cy="25939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To download files from the internet/web</a:t>
            </a:r>
          </a:p>
          <a:p>
            <a:pPr algn="l">
              <a:lnSpc>
                <a:spcPts val="2600"/>
              </a:lnSpc>
            </a:pPr>
          </a:p>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Y</a:t>
            </a:r>
            <a:r>
              <a:rPr lang="en-US" sz="2000">
                <a:solidFill>
                  <a:srgbClr val="000000"/>
                </a:solidFill>
                <a:latin typeface="Open Sauce"/>
                <a:ea typeface="Open Sauce"/>
                <a:cs typeface="Open Sauce"/>
                <a:sym typeface="Open Sauce"/>
              </a:rPr>
              <a:t>ou can stop a download halfway, and resume it later without starting over</a:t>
            </a:r>
          </a:p>
          <a:p>
            <a:pPr algn="l">
              <a:lnSpc>
                <a:spcPts val="2600"/>
              </a:lnSpc>
            </a:pPr>
          </a:p>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With the right flags, wget can mirror an entire website, including all linked pages, images, and assets</a:t>
            </a:r>
          </a:p>
        </p:txBody>
      </p:sp>
      <p:sp>
        <p:nvSpPr>
          <p:cNvPr name="Freeform 22" id="22"/>
          <p:cNvSpPr/>
          <p:nvPr/>
        </p:nvSpPr>
        <p:spPr>
          <a:xfrm flipH="false" flipV="false" rot="0">
            <a:off x="12426134" y="227126"/>
            <a:ext cx="3374105" cy="2138001"/>
          </a:xfrm>
          <a:custGeom>
            <a:avLst/>
            <a:gdLst/>
            <a:ahLst/>
            <a:cxnLst/>
            <a:rect r="r" b="b" t="t" l="l"/>
            <a:pathLst>
              <a:path h="2138001" w="3374105">
                <a:moveTo>
                  <a:pt x="0" y="0"/>
                </a:moveTo>
                <a:lnTo>
                  <a:pt x="3374104" y="0"/>
                </a:lnTo>
                <a:lnTo>
                  <a:pt x="3374104"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3" id="23"/>
          <p:cNvSpPr txBox="true"/>
          <p:nvPr/>
        </p:nvSpPr>
        <p:spPr>
          <a:xfrm rot="0">
            <a:off x="12734730" y="634849"/>
            <a:ext cx="3111791" cy="9747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Can send emails,even download YouTube videos</a:t>
            </a:r>
          </a:p>
        </p:txBody>
      </p:sp>
      <p:sp>
        <p:nvSpPr>
          <p:cNvPr name="TextBox 24" id="24"/>
          <p:cNvSpPr txBox="true"/>
          <p:nvPr/>
        </p:nvSpPr>
        <p:spPr>
          <a:xfrm rot="5400000">
            <a:off x="16558346" y="6252868"/>
            <a:ext cx="2309557" cy="771525"/>
          </a:xfrm>
          <a:prstGeom prst="rect">
            <a:avLst/>
          </a:prstGeom>
        </p:spPr>
        <p:txBody>
          <a:bodyPr anchor="t" rtlCol="false" tIns="0" lIns="0" bIns="0" rIns="0">
            <a:spAutoFit/>
          </a:bodyPr>
          <a:lstStyle/>
          <a:p>
            <a:pPr algn="l">
              <a:lnSpc>
                <a:spcPts val="6000"/>
              </a:lnSpc>
            </a:pPr>
            <a:r>
              <a:rPr lang="en-US" sz="5000" spc="-100" b="true">
                <a:solidFill>
                  <a:srgbClr val="000000"/>
                </a:solidFill>
                <a:latin typeface="Linotype Feltpen Medium"/>
                <a:ea typeface="Linotype Feltpen Medium"/>
                <a:cs typeface="Linotype Feltpen Medium"/>
                <a:sym typeface="Linotype Feltpen Medium"/>
              </a:rPr>
              <a:t>web get</a:t>
            </a:r>
          </a:p>
        </p:txBody>
      </p:sp>
      <p:sp>
        <p:nvSpPr>
          <p:cNvPr name="Freeform 25" id="25"/>
          <p:cNvSpPr/>
          <p:nvPr/>
        </p:nvSpPr>
        <p:spPr>
          <a:xfrm flipH="false" flipV="false" rot="0">
            <a:off x="17327362" y="4317463"/>
            <a:ext cx="533883" cy="555077"/>
          </a:xfrm>
          <a:custGeom>
            <a:avLst/>
            <a:gdLst/>
            <a:ahLst/>
            <a:cxnLst/>
            <a:rect r="r" b="b" t="t" l="l"/>
            <a:pathLst>
              <a:path h="555077" w="533883">
                <a:moveTo>
                  <a:pt x="0" y="0"/>
                </a:moveTo>
                <a:lnTo>
                  <a:pt x="533883" y="0"/>
                </a:lnTo>
                <a:lnTo>
                  <a:pt x="533883" y="555077"/>
                </a:lnTo>
                <a:lnTo>
                  <a:pt x="0" y="5550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7766154" y="1735031"/>
            <a:ext cx="3374105" cy="2138001"/>
          </a:xfrm>
          <a:custGeom>
            <a:avLst/>
            <a:gdLst/>
            <a:ahLst/>
            <a:cxnLst/>
            <a:rect r="r" b="b" t="t" l="l"/>
            <a:pathLst>
              <a:path h="2138001" w="3374105">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7" id="27"/>
          <p:cNvSpPr txBox="true"/>
          <p:nvPr/>
        </p:nvSpPr>
        <p:spPr>
          <a:xfrm rot="0">
            <a:off x="8169666" y="2308070"/>
            <a:ext cx="3111791" cy="65087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wget for “offline Google”</a:t>
            </a:r>
          </a:p>
        </p:txBody>
      </p:sp>
      <p:sp>
        <p:nvSpPr>
          <p:cNvPr name="Freeform 28" id="28"/>
          <p:cNvSpPr/>
          <p:nvPr/>
        </p:nvSpPr>
        <p:spPr>
          <a:xfrm flipH="false" flipV="false" rot="0">
            <a:off x="13504098" y="8070947"/>
            <a:ext cx="3374105" cy="2138001"/>
          </a:xfrm>
          <a:custGeom>
            <a:avLst/>
            <a:gdLst/>
            <a:ahLst/>
            <a:cxnLst/>
            <a:rect r="r" b="b" t="t" l="l"/>
            <a:pathLst>
              <a:path h="2138001" w="3374105">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13972980" y="8812923"/>
            <a:ext cx="3111791"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curl is in space 🚀 </a:t>
            </a:r>
          </a:p>
        </p:txBody>
      </p:sp>
      <p:sp>
        <p:nvSpPr>
          <p:cNvPr name="Freeform 30" id="30"/>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6"/>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795087" y="105486"/>
            <a:ext cx="1787546" cy="1604826"/>
            <a:chOff x="0" y="0"/>
            <a:chExt cx="2383395" cy="2139768"/>
          </a:xfrm>
        </p:grpSpPr>
        <p:sp>
          <p:nvSpPr>
            <p:cNvPr name="Freeform 3" id="3"/>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9305933" y="2117914"/>
            <a:ext cx="7953367" cy="7140386"/>
            <a:chOff x="0" y="0"/>
            <a:chExt cx="10604489" cy="9520515"/>
          </a:xfrm>
        </p:grpSpPr>
        <p:sp>
          <p:nvSpPr>
            <p:cNvPr name="Freeform 8" id="8"/>
            <p:cNvSpPr/>
            <p:nvPr/>
          </p:nvSpPr>
          <p:spPr>
            <a:xfrm flipH="false" flipV="false" rot="0">
              <a:off x="3183500" y="2074594"/>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113019"/>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183500" y="0"/>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38425"/>
              <a:ext cx="7420989" cy="7407496"/>
            </a:xfrm>
            <a:custGeom>
              <a:avLst/>
              <a:gdLst/>
              <a:ahLst/>
              <a:cxnLst/>
              <a:rect r="r" b="b" t="t" l="l"/>
              <a:pathLst>
                <a:path h="7407496" w="7420989">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2" id="12"/>
          <p:cNvSpPr/>
          <p:nvPr/>
        </p:nvSpPr>
        <p:spPr>
          <a:xfrm flipH="false" flipV="false" rot="0">
            <a:off x="17484868" y="-262836"/>
            <a:ext cx="803132" cy="792910"/>
          </a:xfrm>
          <a:custGeom>
            <a:avLst/>
            <a:gdLst/>
            <a:ahLst/>
            <a:cxnLst/>
            <a:rect r="r" b="b" t="t" l="l"/>
            <a:pathLst>
              <a:path h="792910" w="803132">
                <a:moveTo>
                  <a:pt x="0" y="0"/>
                </a:moveTo>
                <a:lnTo>
                  <a:pt x="803132" y="0"/>
                </a:lnTo>
                <a:lnTo>
                  <a:pt x="803132" y="792910"/>
                </a:lnTo>
                <a:lnTo>
                  <a:pt x="0" y="7929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406972" y="8839076"/>
            <a:ext cx="795087" cy="1293781"/>
          </a:xfrm>
          <a:custGeom>
            <a:avLst/>
            <a:gdLst/>
            <a:ahLst/>
            <a:cxnLst/>
            <a:rect r="r" b="b" t="t" l="l"/>
            <a:pathLst>
              <a:path h="1293781" w="795087">
                <a:moveTo>
                  <a:pt x="0" y="0"/>
                </a:moveTo>
                <a:lnTo>
                  <a:pt x="795087" y="0"/>
                </a:lnTo>
                <a:lnTo>
                  <a:pt x="795087" y="1293781"/>
                </a:lnTo>
                <a:lnTo>
                  <a:pt x="0" y="1293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804515" y="8009958"/>
            <a:ext cx="3000994" cy="1926092"/>
          </a:xfrm>
          <a:custGeom>
            <a:avLst/>
            <a:gdLst/>
            <a:ahLst/>
            <a:cxnLst/>
            <a:rect r="r" b="b" t="t" l="l"/>
            <a:pathLst>
              <a:path h="1926092" w="3000994">
                <a:moveTo>
                  <a:pt x="0" y="0"/>
                </a:moveTo>
                <a:lnTo>
                  <a:pt x="3000994" y="0"/>
                </a:lnTo>
                <a:lnTo>
                  <a:pt x="3000994" y="1926092"/>
                </a:lnTo>
                <a:lnTo>
                  <a:pt x="0" y="19260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5" id="15"/>
          <p:cNvGrpSpPr/>
          <p:nvPr/>
        </p:nvGrpSpPr>
        <p:grpSpPr>
          <a:xfrm rot="0">
            <a:off x="4088762" y="105486"/>
            <a:ext cx="1787546" cy="1604826"/>
            <a:chOff x="0" y="0"/>
            <a:chExt cx="2383395" cy="2139768"/>
          </a:xfrm>
        </p:grpSpPr>
        <p:sp>
          <p:nvSpPr>
            <p:cNvPr name="Freeform 16" id="16"/>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2426970" y="105486"/>
            <a:ext cx="1787546" cy="1604826"/>
            <a:chOff x="0" y="0"/>
            <a:chExt cx="2383395" cy="2139768"/>
          </a:xfrm>
        </p:grpSpPr>
        <p:sp>
          <p:nvSpPr>
            <p:cNvPr name="Freeform 21" id="21"/>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5632229" y="105486"/>
            <a:ext cx="1787546" cy="1604826"/>
            <a:chOff x="0" y="0"/>
            <a:chExt cx="2383395" cy="2139768"/>
          </a:xfrm>
        </p:grpSpPr>
        <p:sp>
          <p:nvSpPr>
            <p:cNvPr name="Freeform 26" id="26"/>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0" id="30"/>
          <p:cNvGrpSpPr/>
          <p:nvPr/>
        </p:nvGrpSpPr>
        <p:grpSpPr>
          <a:xfrm rot="0">
            <a:off x="7202059" y="105486"/>
            <a:ext cx="1787546" cy="1604826"/>
            <a:chOff x="0" y="0"/>
            <a:chExt cx="2383395" cy="2139768"/>
          </a:xfrm>
        </p:grpSpPr>
        <p:sp>
          <p:nvSpPr>
            <p:cNvPr name="Freeform 31" id="31"/>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35" id="35"/>
          <p:cNvSpPr/>
          <p:nvPr/>
        </p:nvSpPr>
        <p:spPr>
          <a:xfrm flipH="false" flipV="false" rot="0">
            <a:off x="10292488" y="8071953"/>
            <a:ext cx="733947" cy="901051"/>
          </a:xfrm>
          <a:custGeom>
            <a:avLst/>
            <a:gdLst/>
            <a:ahLst/>
            <a:cxnLst/>
            <a:rect r="r" b="b" t="t" l="l"/>
            <a:pathLst>
              <a:path h="901051" w="733947">
                <a:moveTo>
                  <a:pt x="0" y="0"/>
                </a:moveTo>
                <a:lnTo>
                  <a:pt x="733947" y="0"/>
                </a:lnTo>
                <a:lnTo>
                  <a:pt x="733947" y="901051"/>
                </a:lnTo>
                <a:lnTo>
                  <a:pt x="0" y="901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0554119" y="4888138"/>
            <a:ext cx="6212724" cy="4084866"/>
          </a:xfrm>
          <a:custGeom>
            <a:avLst/>
            <a:gdLst/>
            <a:ahLst/>
            <a:cxnLst/>
            <a:rect r="r" b="b" t="t" l="l"/>
            <a:pathLst>
              <a:path h="4084866" w="6212724">
                <a:moveTo>
                  <a:pt x="0" y="0"/>
                </a:moveTo>
                <a:lnTo>
                  <a:pt x="6212724" y="0"/>
                </a:lnTo>
                <a:lnTo>
                  <a:pt x="6212724" y="4084866"/>
                </a:lnTo>
                <a:lnTo>
                  <a:pt x="0" y="4084866"/>
                </a:lnTo>
                <a:lnTo>
                  <a:pt x="0" y="0"/>
                </a:lnTo>
                <a:close/>
              </a:path>
            </a:pathLst>
          </a:custGeom>
          <a:blipFill>
            <a:blip r:embed="rId12"/>
            <a:stretch>
              <a:fillRect l="0" t="0" r="0" b="0"/>
            </a:stretch>
          </a:blipFill>
        </p:spPr>
      </p:sp>
      <p:sp>
        <p:nvSpPr>
          <p:cNvPr name="TextBox 37" id="37"/>
          <p:cNvSpPr txBox="true"/>
          <p:nvPr/>
        </p:nvSpPr>
        <p:spPr>
          <a:xfrm rot="0">
            <a:off x="893773" y="2227587"/>
            <a:ext cx="6389977" cy="460375"/>
          </a:xfrm>
          <a:prstGeom prst="rect">
            <a:avLst/>
          </a:prstGeom>
        </p:spPr>
        <p:txBody>
          <a:bodyPr anchor="t" rtlCol="false" tIns="0" lIns="0" bIns="0" rIns="0">
            <a:spAutoFit/>
          </a:bodyPr>
          <a:lstStyle/>
          <a:p>
            <a:pPr algn="l" marL="0" indent="0" lvl="1">
              <a:lnSpc>
                <a:spcPts val="3500"/>
              </a:lnSpc>
              <a:spcBef>
                <a:spcPct val="0"/>
              </a:spcBef>
            </a:pPr>
            <a:r>
              <a:rPr lang="en-US" sz="3500" spc="-70">
                <a:solidFill>
                  <a:srgbClr val="000000"/>
                </a:solidFill>
                <a:latin typeface="Vollkorn"/>
                <a:ea typeface="Vollkorn"/>
                <a:cs typeface="Vollkorn"/>
                <a:sym typeface="Vollkorn"/>
              </a:rPr>
              <a:t>rsync</a:t>
            </a:r>
            <a:r>
              <a:rPr lang="en-US" sz="3500" spc="-70">
                <a:solidFill>
                  <a:srgbClr val="000000"/>
                </a:solidFill>
                <a:latin typeface="Vollkorn"/>
                <a:ea typeface="Vollkorn"/>
                <a:cs typeface="Vollkorn"/>
                <a:sym typeface="Vollkorn"/>
              </a:rPr>
              <a:t> (Remote Sync)</a:t>
            </a:r>
          </a:p>
        </p:txBody>
      </p:sp>
      <p:sp>
        <p:nvSpPr>
          <p:cNvPr name="TextBox 38" id="38"/>
          <p:cNvSpPr txBox="true"/>
          <p:nvPr/>
        </p:nvSpPr>
        <p:spPr>
          <a:xfrm rot="0">
            <a:off x="893773" y="2872662"/>
            <a:ext cx="6389977" cy="5508625"/>
          </a:xfrm>
          <a:prstGeom prst="rect">
            <a:avLst/>
          </a:prstGeom>
        </p:spPr>
        <p:txBody>
          <a:bodyPr anchor="t" rtlCol="false" tIns="0" lIns="0" bIns="0" rIns="0">
            <a:spAutoFit/>
          </a:bodyPr>
          <a:lstStyle/>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Transfer files from one place to another</a:t>
            </a: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rsync dir1 dir2 (dir* can be local dir or can be NFS mounted system)</a:t>
            </a: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One directional utility and not for syncing the files between two directories </a:t>
            </a: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Use SSH by default</a:t>
            </a: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When</a:t>
            </a:r>
            <a:r>
              <a:rPr lang="en-US" sz="2000">
                <a:solidFill>
                  <a:srgbClr val="000000"/>
                </a:solidFill>
                <a:latin typeface="Open Sauce"/>
                <a:ea typeface="Open Sauce"/>
                <a:cs typeface="Open Sauce"/>
                <a:sym typeface="Open Sauce"/>
              </a:rPr>
              <a:t> a file is updated at the source and pushed again, the existing data at the destination is not overwritten; instead, a new copy of the file is created at the destination</a:t>
            </a: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By default, the meta between the source and target will not be the same</a:t>
            </a:r>
          </a:p>
        </p:txBody>
      </p:sp>
      <p:sp>
        <p:nvSpPr>
          <p:cNvPr name="TextBox 39" id="39"/>
          <p:cNvSpPr txBox="true"/>
          <p:nvPr/>
        </p:nvSpPr>
        <p:spPr>
          <a:xfrm rot="0">
            <a:off x="1028700" y="625324"/>
            <a:ext cx="14033680" cy="660400"/>
          </a:xfrm>
          <a:prstGeom prst="rect">
            <a:avLst/>
          </a:prstGeom>
        </p:spPr>
        <p:txBody>
          <a:bodyPr anchor="t" rtlCol="false" tIns="0" lIns="0" bIns="0" rIns="0">
            <a:spAutoFit/>
          </a:bodyPr>
          <a:lstStyle/>
          <a:p>
            <a:pPr algn="l" marL="0" indent="0" lvl="1">
              <a:lnSpc>
                <a:spcPts val="5000"/>
              </a:lnSpc>
              <a:spcBef>
                <a:spcPct val="0"/>
              </a:spcBef>
            </a:pPr>
            <a:r>
              <a:rPr lang="en-US" sz="5000" spc="-100">
                <a:solidFill>
                  <a:srgbClr val="000000"/>
                </a:solidFill>
                <a:latin typeface="Vollkorn"/>
                <a:ea typeface="Vollkorn"/>
                <a:cs typeface="Vollkorn"/>
                <a:sym typeface="Vollkorn"/>
              </a:rPr>
              <a:t>Archiving and File Transfer</a:t>
            </a:r>
          </a:p>
        </p:txBody>
      </p:sp>
      <p:sp>
        <p:nvSpPr>
          <p:cNvPr name="TextBox 40" id="40"/>
          <p:cNvSpPr txBox="true"/>
          <p:nvPr/>
        </p:nvSpPr>
        <p:spPr>
          <a:xfrm rot="0">
            <a:off x="9947039" y="2440862"/>
            <a:ext cx="6389977" cy="460375"/>
          </a:xfrm>
          <a:prstGeom prst="rect">
            <a:avLst/>
          </a:prstGeom>
        </p:spPr>
        <p:txBody>
          <a:bodyPr anchor="t" rtlCol="false" tIns="0" lIns="0" bIns="0" rIns="0">
            <a:spAutoFit/>
          </a:bodyPr>
          <a:lstStyle/>
          <a:p>
            <a:pPr algn="l" marL="0" indent="0" lvl="1">
              <a:lnSpc>
                <a:spcPts val="3500"/>
              </a:lnSpc>
              <a:spcBef>
                <a:spcPct val="0"/>
              </a:spcBef>
            </a:pPr>
            <a:r>
              <a:rPr lang="en-US" sz="3500" spc="-70">
                <a:solidFill>
                  <a:srgbClr val="000000"/>
                </a:solidFill>
                <a:latin typeface="Vollkorn"/>
                <a:ea typeface="Vollkorn"/>
                <a:cs typeface="Vollkorn"/>
                <a:sym typeface="Vollkorn"/>
              </a:rPr>
              <a:t>FTP</a:t>
            </a:r>
            <a:r>
              <a:rPr lang="en-US" sz="3500" spc="-70">
                <a:solidFill>
                  <a:srgbClr val="000000"/>
                </a:solidFill>
                <a:latin typeface="Vollkorn"/>
                <a:ea typeface="Vollkorn"/>
                <a:cs typeface="Vollkorn"/>
                <a:sym typeface="Vollkorn"/>
              </a:rPr>
              <a:t> (File Transfer Protocol)</a:t>
            </a:r>
          </a:p>
        </p:txBody>
      </p:sp>
      <p:sp>
        <p:nvSpPr>
          <p:cNvPr name="TextBox 41" id="41"/>
          <p:cNvSpPr txBox="true"/>
          <p:nvPr/>
        </p:nvSpPr>
        <p:spPr>
          <a:xfrm rot="0">
            <a:off x="10087628" y="3013853"/>
            <a:ext cx="6389977" cy="1622425"/>
          </a:xfrm>
          <a:prstGeom prst="rect">
            <a:avLst/>
          </a:prstGeom>
        </p:spPr>
        <p:txBody>
          <a:bodyPr anchor="t" rtlCol="false" tIns="0" lIns="0" bIns="0" rIns="0">
            <a:spAutoFit/>
          </a:bodyPr>
          <a:lstStyle/>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Used to transfer files </a:t>
            </a:r>
            <a:r>
              <a:rPr lang="en-US" sz="2000">
                <a:solidFill>
                  <a:srgbClr val="000000"/>
                </a:solidFill>
                <a:latin typeface="Open Sauce"/>
                <a:ea typeface="Open Sauce"/>
                <a:cs typeface="Open Sauce"/>
                <a:sym typeface="Open Sauce"/>
              </a:rPr>
              <a:t>between a client and a server over a network</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Client-server model</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TCP port (20, 21)</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Have active and passive modes</a:t>
            </a:r>
          </a:p>
        </p:txBody>
      </p:sp>
      <p:sp>
        <p:nvSpPr>
          <p:cNvPr name="Freeform 42" id="42"/>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3"/>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308226" y="109085"/>
            <a:ext cx="1848545" cy="1659589"/>
            <a:chOff x="0" y="0"/>
            <a:chExt cx="2464726" cy="2212786"/>
          </a:xfrm>
        </p:grpSpPr>
        <p:sp>
          <p:nvSpPr>
            <p:cNvPr name="Freeform 3" id="3"/>
            <p:cNvSpPr/>
            <p:nvPr/>
          </p:nvSpPr>
          <p:spPr>
            <a:xfrm flipH="false" flipV="false" rot="0">
              <a:off x="739918" y="482183"/>
              <a:ext cx="1724808" cy="1721672"/>
            </a:xfrm>
            <a:custGeom>
              <a:avLst/>
              <a:gdLst/>
              <a:ahLst/>
              <a:cxnLst/>
              <a:rect r="r" b="b" t="t" l="l"/>
              <a:pathLst>
                <a:path h="1721672" w="1724808">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91114"/>
              <a:ext cx="1724808" cy="1721672"/>
            </a:xfrm>
            <a:custGeom>
              <a:avLst/>
              <a:gdLst/>
              <a:ahLst/>
              <a:cxnLst/>
              <a:rect r="r" b="b" t="t" l="l"/>
              <a:pathLst>
                <a:path h="1721672" w="1724808">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9918" y="0"/>
              <a:ext cx="1724808" cy="1721672"/>
            </a:xfrm>
            <a:custGeom>
              <a:avLst/>
              <a:gdLst/>
              <a:ahLst/>
              <a:cxnLst/>
              <a:rect r="r" b="b" t="t" l="l"/>
              <a:pathLst>
                <a:path h="1721672" w="1724808">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931"/>
              <a:ext cx="1724808" cy="1721672"/>
            </a:xfrm>
            <a:custGeom>
              <a:avLst/>
              <a:gdLst/>
              <a:ahLst/>
              <a:cxnLst/>
              <a:rect r="r" b="b" t="t" l="l"/>
              <a:pathLst>
                <a:path h="1721672" w="1724808">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9284635" y="1992684"/>
            <a:ext cx="8400340" cy="7541670"/>
            <a:chOff x="0" y="0"/>
            <a:chExt cx="11200453" cy="10055560"/>
          </a:xfrm>
        </p:grpSpPr>
        <p:sp>
          <p:nvSpPr>
            <p:cNvPr name="Freeform 8" id="8"/>
            <p:cNvSpPr/>
            <p:nvPr/>
          </p:nvSpPr>
          <p:spPr>
            <a:xfrm flipH="false" flipV="false" rot="0">
              <a:off x="3362410" y="2191184"/>
              <a:ext cx="7838043" cy="7823792"/>
            </a:xfrm>
            <a:custGeom>
              <a:avLst/>
              <a:gdLst/>
              <a:ahLst/>
              <a:cxnLst/>
              <a:rect r="r" b="b" t="t" l="l"/>
              <a:pathLst>
                <a:path h="7823792" w="7838043">
                  <a:moveTo>
                    <a:pt x="0" y="0"/>
                  </a:moveTo>
                  <a:lnTo>
                    <a:pt x="7838043" y="0"/>
                  </a:lnTo>
                  <a:lnTo>
                    <a:pt x="7838043" y="7823792"/>
                  </a:lnTo>
                  <a:lnTo>
                    <a:pt x="0" y="7823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231769"/>
              <a:ext cx="7838043" cy="7823792"/>
            </a:xfrm>
            <a:custGeom>
              <a:avLst/>
              <a:gdLst/>
              <a:ahLst/>
              <a:cxnLst/>
              <a:rect r="r" b="b" t="t" l="l"/>
              <a:pathLst>
                <a:path h="7823792" w="7838043">
                  <a:moveTo>
                    <a:pt x="0" y="0"/>
                  </a:moveTo>
                  <a:lnTo>
                    <a:pt x="7838043" y="0"/>
                  </a:lnTo>
                  <a:lnTo>
                    <a:pt x="7838043" y="7823791"/>
                  </a:lnTo>
                  <a:lnTo>
                    <a:pt x="0" y="7823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362410" y="0"/>
              <a:ext cx="7838043" cy="7823792"/>
            </a:xfrm>
            <a:custGeom>
              <a:avLst/>
              <a:gdLst/>
              <a:ahLst/>
              <a:cxnLst/>
              <a:rect r="r" b="b" t="t" l="l"/>
              <a:pathLst>
                <a:path h="7823792" w="7838043">
                  <a:moveTo>
                    <a:pt x="0" y="0"/>
                  </a:moveTo>
                  <a:lnTo>
                    <a:pt x="7838043" y="0"/>
                  </a:lnTo>
                  <a:lnTo>
                    <a:pt x="7838043" y="7823792"/>
                  </a:lnTo>
                  <a:lnTo>
                    <a:pt x="0" y="7823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40585"/>
              <a:ext cx="7838043" cy="7823792"/>
            </a:xfrm>
            <a:custGeom>
              <a:avLst/>
              <a:gdLst/>
              <a:ahLst/>
              <a:cxnLst/>
              <a:rect r="r" b="b" t="t" l="l"/>
              <a:pathLst>
                <a:path h="7823792" w="7838043">
                  <a:moveTo>
                    <a:pt x="0" y="0"/>
                  </a:moveTo>
                  <a:lnTo>
                    <a:pt x="7838043" y="0"/>
                  </a:lnTo>
                  <a:lnTo>
                    <a:pt x="7838043" y="7823791"/>
                  </a:lnTo>
                  <a:lnTo>
                    <a:pt x="0" y="7823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4088762" y="105486"/>
            <a:ext cx="1787546" cy="1604826"/>
            <a:chOff x="0" y="0"/>
            <a:chExt cx="2383395" cy="2139768"/>
          </a:xfrm>
        </p:grpSpPr>
        <p:sp>
          <p:nvSpPr>
            <p:cNvPr name="Freeform 13" id="13"/>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2426970" y="105486"/>
            <a:ext cx="1787546" cy="1604826"/>
            <a:chOff x="0" y="0"/>
            <a:chExt cx="2383395" cy="2139768"/>
          </a:xfrm>
        </p:grpSpPr>
        <p:sp>
          <p:nvSpPr>
            <p:cNvPr name="Freeform 18" id="18"/>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5632229" y="105486"/>
            <a:ext cx="1787546" cy="1604826"/>
            <a:chOff x="0" y="0"/>
            <a:chExt cx="2383395" cy="2139768"/>
          </a:xfrm>
        </p:grpSpPr>
        <p:sp>
          <p:nvSpPr>
            <p:cNvPr name="Freeform 23" id="23"/>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7" id="27"/>
          <p:cNvGrpSpPr/>
          <p:nvPr/>
        </p:nvGrpSpPr>
        <p:grpSpPr>
          <a:xfrm rot="0">
            <a:off x="7202059" y="105486"/>
            <a:ext cx="1787546" cy="1604826"/>
            <a:chOff x="0" y="0"/>
            <a:chExt cx="2383395" cy="2139768"/>
          </a:xfrm>
        </p:grpSpPr>
        <p:sp>
          <p:nvSpPr>
            <p:cNvPr name="Freeform 28" id="28"/>
            <p:cNvSpPr/>
            <p:nvPr/>
          </p:nvSpPr>
          <p:spPr>
            <a:xfrm flipH="false" flipV="false" rot="0">
              <a:off x="715502" y="466272"/>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0" y="474908"/>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715502" y="0"/>
              <a:ext cx="1667892" cy="1664860"/>
            </a:xfrm>
            <a:custGeom>
              <a:avLst/>
              <a:gdLst/>
              <a:ahLst/>
              <a:cxnLst/>
              <a:rect r="r" b="b" t="t" l="l"/>
              <a:pathLst>
                <a:path h="1664860" w="1667892">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0" y="8636"/>
              <a:ext cx="1667892" cy="1664860"/>
            </a:xfrm>
            <a:custGeom>
              <a:avLst/>
              <a:gdLst/>
              <a:ahLst/>
              <a:cxnLst/>
              <a:rect r="r" b="b" t="t" l="l"/>
              <a:pathLst>
                <a:path h="1664860" w="1667892">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32" id="32"/>
          <p:cNvSpPr/>
          <p:nvPr/>
        </p:nvSpPr>
        <p:spPr>
          <a:xfrm flipH="false" flipV="false" rot="0">
            <a:off x="8917661" y="8743699"/>
            <a:ext cx="733947" cy="901051"/>
          </a:xfrm>
          <a:custGeom>
            <a:avLst/>
            <a:gdLst/>
            <a:ahLst/>
            <a:cxnLst/>
            <a:rect r="r" b="b" t="t" l="l"/>
            <a:pathLst>
              <a:path h="901051" w="733947">
                <a:moveTo>
                  <a:pt x="0" y="0"/>
                </a:moveTo>
                <a:lnTo>
                  <a:pt x="733947" y="0"/>
                </a:lnTo>
                <a:lnTo>
                  <a:pt x="733947" y="901051"/>
                </a:lnTo>
                <a:lnTo>
                  <a:pt x="0" y="901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795087" y="4648296"/>
            <a:ext cx="7166091" cy="2230446"/>
          </a:xfrm>
          <a:custGeom>
            <a:avLst/>
            <a:gdLst/>
            <a:ahLst/>
            <a:cxnLst/>
            <a:rect r="r" b="b" t="t" l="l"/>
            <a:pathLst>
              <a:path h="2230446" w="7166091">
                <a:moveTo>
                  <a:pt x="0" y="0"/>
                </a:moveTo>
                <a:lnTo>
                  <a:pt x="7166091" y="0"/>
                </a:lnTo>
                <a:lnTo>
                  <a:pt x="7166091" y="2230446"/>
                </a:lnTo>
                <a:lnTo>
                  <a:pt x="0" y="2230446"/>
                </a:lnTo>
                <a:lnTo>
                  <a:pt x="0" y="0"/>
                </a:lnTo>
                <a:close/>
              </a:path>
            </a:pathLst>
          </a:custGeom>
          <a:blipFill>
            <a:blip r:embed="rId6"/>
            <a:stretch>
              <a:fillRect l="0" t="0" r="0" b="0"/>
            </a:stretch>
          </a:blipFill>
        </p:spPr>
      </p:sp>
      <p:sp>
        <p:nvSpPr>
          <p:cNvPr name="TextBox 34" id="34"/>
          <p:cNvSpPr txBox="true"/>
          <p:nvPr/>
        </p:nvSpPr>
        <p:spPr>
          <a:xfrm rot="0">
            <a:off x="893773" y="2227587"/>
            <a:ext cx="6389977" cy="460375"/>
          </a:xfrm>
          <a:prstGeom prst="rect">
            <a:avLst/>
          </a:prstGeom>
        </p:spPr>
        <p:txBody>
          <a:bodyPr anchor="t" rtlCol="false" tIns="0" lIns="0" bIns="0" rIns="0">
            <a:spAutoFit/>
          </a:bodyPr>
          <a:lstStyle/>
          <a:p>
            <a:pPr algn="l" marL="0" indent="0" lvl="1">
              <a:lnSpc>
                <a:spcPts val="3500"/>
              </a:lnSpc>
              <a:spcBef>
                <a:spcPct val="0"/>
              </a:spcBef>
            </a:pPr>
            <a:r>
              <a:rPr lang="en-US" sz="3500" spc="-70">
                <a:solidFill>
                  <a:srgbClr val="000000"/>
                </a:solidFill>
                <a:latin typeface="Vollkorn"/>
                <a:ea typeface="Vollkorn"/>
                <a:cs typeface="Vollkorn"/>
                <a:sym typeface="Vollkorn"/>
              </a:rPr>
              <a:t>SCP (Secure</a:t>
            </a:r>
            <a:r>
              <a:rPr lang="en-US" sz="3500" spc="-70">
                <a:solidFill>
                  <a:srgbClr val="000000"/>
                </a:solidFill>
                <a:latin typeface="Vollkorn"/>
                <a:ea typeface="Vollkorn"/>
                <a:cs typeface="Vollkorn"/>
                <a:sym typeface="Vollkorn"/>
              </a:rPr>
              <a:t> Copy Protocol</a:t>
            </a:r>
            <a:r>
              <a:rPr lang="en-US" sz="3500" spc="-70">
                <a:solidFill>
                  <a:srgbClr val="000000"/>
                </a:solidFill>
                <a:latin typeface="Vollkorn"/>
                <a:ea typeface="Vollkorn"/>
                <a:cs typeface="Vollkorn"/>
                <a:sym typeface="Vollkorn"/>
              </a:rPr>
              <a:t> )</a:t>
            </a:r>
          </a:p>
        </p:txBody>
      </p:sp>
      <p:sp>
        <p:nvSpPr>
          <p:cNvPr name="TextBox 35" id="35"/>
          <p:cNvSpPr txBox="true"/>
          <p:nvPr/>
        </p:nvSpPr>
        <p:spPr>
          <a:xfrm rot="0">
            <a:off x="893773" y="2872662"/>
            <a:ext cx="6389977" cy="1298575"/>
          </a:xfrm>
          <a:prstGeom prst="rect">
            <a:avLst/>
          </a:prstGeom>
        </p:spPr>
        <p:txBody>
          <a:bodyPr anchor="t" rtlCol="false" tIns="0" lIns="0" bIns="0" rIns="0">
            <a:spAutoFit/>
          </a:bodyPr>
          <a:lstStyle/>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Transfer files securely between Linux/Unix systems over SSH (port 22)</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It encrypts Authentication, commands and content</a:t>
            </a:r>
          </a:p>
        </p:txBody>
      </p:sp>
      <p:sp>
        <p:nvSpPr>
          <p:cNvPr name="TextBox 36" id="36"/>
          <p:cNvSpPr txBox="true"/>
          <p:nvPr/>
        </p:nvSpPr>
        <p:spPr>
          <a:xfrm rot="0">
            <a:off x="549811" y="652937"/>
            <a:ext cx="7860242" cy="676661"/>
          </a:xfrm>
          <a:prstGeom prst="rect">
            <a:avLst/>
          </a:prstGeom>
        </p:spPr>
        <p:txBody>
          <a:bodyPr anchor="t" rtlCol="false" tIns="0" lIns="0" bIns="0" rIns="0">
            <a:spAutoFit/>
          </a:bodyPr>
          <a:lstStyle/>
          <a:p>
            <a:pPr algn="l" marL="0" indent="0" lvl="1">
              <a:lnSpc>
                <a:spcPts val="5170"/>
              </a:lnSpc>
              <a:spcBef>
                <a:spcPct val="0"/>
              </a:spcBef>
            </a:pPr>
            <a:r>
              <a:rPr lang="en-US" sz="5170" spc="-103">
                <a:solidFill>
                  <a:srgbClr val="000000"/>
                </a:solidFill>
                <a:latin typeface="Vollkorn"/>
                <a:ea typeface="Vollkorn"/>
                <a:cs typeface="Vollkorn"/>
                <a:sym typeface="Vollkorn"/>
              </a:rPr>
              <a:t>Archiving and File Transfer</a:t>
            </a:r>
          </a:p>
        </p:txBody>
      </p:sp>
      <p:graphicFrame>
        <p:nvGraphicFramePr>
          <p:cNvPr name="Object 37" id="37"/>
          <p:cNvGraphicFramePr/>
          <p:nvPr/>
        </p:nvGraphicFramePr>
        <p:xfrm>
          <a:off x="9710309" y="2687962"/>
          <a:ext cx="3771900" cy="2933700"/>
        </p:xfrm>
        <a:graphic>
          <a:graphicData uri="http://schemas.openxmlformats.org/presentationml/2006/ole">
            <p:oleObj imgW="4521200" imgH="36830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Freeform 38" id="38"/>
          <p:cNvSpPr/>
          <p:nvPr/>
        </p:nvSpPr>
        <p:spPr>
          <a:xfrm flipH="false" flipV="false" rot="0">
            <a:off x="8410053" y="548162"/>
            <a:ext cx="733947" cy="901051"/>
          </a:xfrm>
          <a:custGeom>
            <a:avLst/>
            <a:gdLst/>
            <a:ahLst/>
            <a:cxnLst/>
            <a:rect r="r" b="b" t="t" l="l"/>
            <a:pathLst>
              <a:path h="901051" w="733947">
                <a:moveTo>
                  <a:pt x="0" y="0"/>
                </a:moveTo>
                <a:lnTo>
                  <a:pt x="733947" y="0"/>
                </a:lnTo>
                <a:lnTo>
                  <a:pt x="733947" y="901051"/>
                </a:lnTo>
                <a:lnTo>
                  <a:pt x="0" y="901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9"/>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EAEF"/>
        </a:solidFill>
      </p:bgPr>
    </p:bg>
    <p:spTree>
      <p:nvGrpSpPr>
        <p:cNvPr id="1" name=""/>
        <p:cNvGrpSpPr/>
        <p:nvPr/>
      </p:nvGrpSpPr>
      <p:grpSpPr>
        <a:xfrm>
          <a:off x="0" y="0"/>
          <a:ext cx="0" cy="0"/>
          <a:chOff x="0" y="0"/>
          <a:chExt cx="0" cy="0"/>
        </a:xfrm>
      </p:grpSpPr>
      <p:grpSp>
        <p:nvGrpSpPr>
          <p:cNvPr name="Group 2" id="2"/>
          <p:cNvGrpSpPr/>
          <p:nvPr/>
        </p:nvGrpSpPr>
        <p:grpSpPr>
          <a:xfrm rot="0">
            <a:off x="435364" y="454671"/>
            <a:ext cx="9198413" cy="9377658"/>
            <a:chOff x="0" y="0"/>
            <a:chExt cx="12264551" cy="12503544"/>
          </a:xfrm>
        </p:grpSpPr>
        <p:sp>
          <p:nvSpPr>
            <p:cNvPr name="Freeform 3" id="3"/>
            <p:cNvSpPr/>
            <p:nvPr/>
          </p:nvSpPr>
          <p:spPr>
            <a:xfrm flipH="false" flipV="false" rot="0">
              <a:off x="4251652" y="0"/>
              <a:ext cx="8012900" cy="7998331"/>
            </a:xfrm>
            <a:custGeom>
              <a:avLst/>
              <a:gdLst/>
              <a:ahLst/>
              <a:cxnLst/>
              <a:rect r="r" b="b" t="t" l="l"/>
              <a:pathLst>
                <a:path h="7998331" w="8012900">
                  <a:moveTo>
                    <a:pt x="0" y="0"/>
                  </a:moveTo>
                  <a:lnTo>
                    <a:pt x="8012899" y="0"/>
                  </a:lnTo>
                  <a:lnTo>
                    <a:pt x="8012899"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1057"/>
              <a:ext cx="8012900" cy="7998331"/>
            </a:xfrm>
            <a:custGeom>
              <a:avLst/>
              <a:gdLst/>
              <a:ahLst/>
              <a:cxnLst/>
              <a:rect r="r" b="b" t="t" l="l"/>
              <a:pathLst>
                <a:path h="7998331" w="8012900">
                  <a:moveTo>
                    <a:pt x="0" y="0"/>
                  </a:moveTo>
                  <a:lnTo>
                    <a:pt x="8012900" y="0"/>
                  </a:lnTo>
                  <a:lnTo>
                    <a:pt x="8012900"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51652" y="4463723"/>
              <a:ext cx="8012900" cy="7998331"/>
            </a:xfrm>
            <a:custGeom>
              <a:avLst/>
              <a:gdLst/>
              <a:ahLst/>
              <a:cxnLst/>
              <a:rect r="r" b="b" t="t" l="l"/>
              <a:pathLst>
                <a:path h="7998331" w="8012900">
                  <a:moveTo>
                    <a:pt x="0" y="0"/>
                  </a:moveTo>
                  <a:lnTo>
                    <a:pt x="8012899" y="0"/>
                  </a:lnTo>
                  <a:lnTo>
                    <a:pt x="8012899"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4505213"/>
              <a:ext cx="8012900" cy="7998331"/>
            </a:xfrm>
            <a:custGeom>
              <a:avLst/>
              <a:gdLst/>
              <a:ahLst/>
              <a:cxnLst/>
              <a:rect r="r" b="b" t="t" l="l"/>
              <a:pathLst>
                <a:path h="7998331" w="8012900">
                  <a:moveTo>
                    <a:pt x="0" y="0"/>
                  </a:moveTo>
                  <a:lnTo>
                    <a:pt x="8012900" y="0"/>
                  </a:lnTo>
                  <a:lnTo>
                    <a:pt x="8012900"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true" flipV="false" rot="5850113">
            <a:off x="9090451" y="334517"/>
            <a:ext cx="1498415" cy="2702060"/>
          </a:xfrm>
          <a:custGeom>
            <a:avLst/>
            <a:gdLst/>
            <a:ahLst/>
            <a:cxnLst/>
            <a:rect r="r" b="b" t="t" l="l"/>
            <a:pathLst>
              <a:path h="2702060" w="1498415">
                <a:moveTo>
                  <a:pt x="1498415" y="0"/>
                </a:moveTo>
                <a:lnTo>
                  <a:pt x="0" y="0"/>
                </a:lnTo>
                <a:lnTo>
                  <a:pt x="0" y="2702060"/>
                </a:lnTo>
                <a:lnTo>
                  <a:pt x="1498415" y="2702060"/>
                </a:lnTo>
                <a:lnTo>
                  <a:pt x="14984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84944" y="4754431"/>
            <a:ext cx="1969609" cy="1357000"/>
          </a:xfrm>
          <a:custGeom>
            <a:avLst/>
            <a:gdLst/>
            <a:ahLst/>
            <a:cxnLst/>
            <a:rect r="r" b="b" t="t" l="l"/>
            <a:pathLst>
              <a:path h="1357000" w="1969609">
                <a:moveTo>
                  <a:pt x="0" y="0"/>
                </a:moveTo>
                <a:lnTo>
                  <a:pt x="1969610" y="0"/>
                </a:lnTo>
                <a:lnTo>
                  <a:pt x="1969610" y="1357000"/>
                </a:lnTo>
                <a:lnTo>
                  <a:pt x="0" y="135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947139" y="4677332"/>
            <a:ext cx="1332602" cy="1511199"/>
          </a:xfrm>
          <a:custGeom>
            <a:avLst/>
            <a:gdLst/>
            <a:ahLst/>
            <a:cxnLst/>
            <a:rect r="r" b="b" t="t" l="l"/>
            <a:pathLst>
              <a:path h="1511199" w="1332602">
                <a:moveTo>
                  <a:pt x="0" y="0"/>
                </a:moveTo>
                <a:lnTo>
                  <a:pt x="1332602" y="0"/>
                </a:lnTo>
                <a:lnTo>
                  <a:pt x="1332602" y="1511198"/>
                </a:lnTo>
                <a:lnTo>
                  <a:pt x="0" y="1511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0" id="10"/>
          <p:cNvPicPr>
            <a:picLocks noChangeAspect="true"/>
          </p:cNvPicPr>
          <p:nvPr/>
        </p:nvPicPr>
        <p:blipFill>
          <a:blip r:embed="rId10"/>
          <a:srcRect l="0" t="0" r="0" b="0"/>
          <a:stretch>
            <a:fillRect/>
          </a:stretch>
        </p:blipFill>
        <p:spPr>
          <a:xfrm flipH="false" flipV="false" rot="0">
            <a:off x="12912491" y="5323675"/>
            <a:ext cx="2195929" cy="439186"/>
          </a:xfrm>
          <a:prstGeom prst="rect">
            <a:avLst/>
          </a:prstGeom>
        </p:spPr>
      </p:pic>
      <p:sp>
        <p:nvSpPr>
          <p:cNvPr name="Freeform 11" id="11"/>
          <p:cNvSpPr/>
          <p:nvPr/>
        </p:nvSpPr>
        <p:spPr>
          <a:xfrm flipH="false" flipV="false" rot="0">
            <a:off x="13736195" y="4540916"/>
            <a:ext cx="757853" cy="672422"/>
          </a:xfrm>
          <a:custGeom>
            <a:avLst/>
            <a:gdLst/>
            <a:ahLst/>
            <a:cxnLst/>
            <a:rect r="r" b="b" t="t" l="l"/>
            <a:pathLst>
              <a:path h="672422" w="757853">
                <a:moveTo>
                  <a:pt x="0" y="0"/>
                </a:moveTo>
                <a:lnTo>
                  <a:pt x="757853" y="0"/>
                </a:lnTo>
                <a:lnTo>
                  <a:pt x="757853" y="672422"/>
                </a:lnTo>
                <a:lnTo>
                  <a:pt x="0" y="6724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3625891" y="6448141"/>
            <a:ext cx="2817360" cy="533400"/>
          </a:xfrm>
          <a:prstGeom prst="rect">
            <a:avLst/>
          </a:prstGeom>
        </p:spPr>
        <p:txBody>
          <a:bodyPr anchor="t" rtlCol="false" tIns="0" lIns="0" bIns="0" rIns="0">
            <a:spAutoFit/>
          </a:bodyPr>
          <a:lstStyle/>
          <a:p>
            <a:pPr algn="l">
              <a:lnSpc>
                <a:spcPts val="4200"/>
              </a:lnSpc>
            </a:pPr>
            <a:r>
              <a:rPr lang="en-US" sz="3500" spc="-70">
                <a:solidFill>
                  <a:srgbClr val="000000"/>
                </a:solidFill>
                <a:latin typeface="Vollkorn"/>
                <a:ea typeface="Vollkorn"/>
                <a:cs typeface="Vollkorn"/>
                <a:sym typeface="Vollkorn"/>
              </a:rPr>
              <a:t>Cryptography</a:t>
            </a:r>
          </a:p>
        </p:txBody>
      </p:sp>
      <p:sp>
        <p:nvSpPr>
          <p:cNvPr name="Freeform 13" id="13"/>
          <p:cNvSpPr/>
          <p:nvPr/>
        </p:nvSpPr>
        <p:spPr>
          <a:xfrm flipH="false" flipV="false" rot="0">
            <a:off x="2555953" y="7383685"/>
            <a:ext cx="2139876" cy="2135986"/>
          </a:xfrm>
          <a:custGeom>
            <a:avLst/>
            <a:gdLst/>
            <a:ahLst/>
            <a:cxnLst/>
            <a:rect r="r" b="b" t="t" l="l"/>
            <a:pathLst>
              <a:path h="2135986" w="2139876">
                <a:moveTo>
                  <a:pt x="0" y="0"/>
                </a:moveTo>
                <a:lnTo>
                  <a:pt x="2139876" y="0"/>
                </a:lnTo>
                <a:lnTo>
                  <a:pt x="2139876" y="2135986"/>
                </a:lnTo>
                <a:lnTo>
                  <a:pt x="0" y="2135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4" id="14"/>
          <p:cNvSpPr/>
          <p:nvPr/>
        </p:nvSpPr>
        <p:spPr>
          <a:xfrm flipH="false" flipV="false" rot="0">
            <a:off x="5189707" y="7383685"/>
            <a:ext cx="2139876" cy="2135986"/>
          </a:xfrm>
          <a:custGeom>
            <a:avLst/>
            <a:gdLst/>
            <a:ahLst/>
            <a:cxnLst/>
            <a:rect r="r" b="b" t="t" l="l"/>
            <a:pathLst>
              <a:path h="2135986" w="2139876">
                <a:moveTo>
                  <a:pt x="0" y="0"/>
                </a:moveTo>
                <a:lnTo>
                  <a:pt x="2139876" y="0"/>
                </a:lnTo>
                <a:lnTo>
                  <a:pt x="2139876" y="2135986"/>
                </a:lnTo>
                <a:lnTo>
                  <a:pt x="0" y="2135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AutoShape 15" id="15"/>
          <p:cNvSpPr/>
          <p:nvPr/>
        </p:nvSpPr>
        <p:spPr>
          <a:xfrm flipH="true">
            <a:off x="4206654" y="6992191"/>
            <a:ext cx="423413" cy="618463"/>
          </a:xfrm>
          <a:prstGeom prst="line">
            <a:avLst/>
          </a:prstGeom>
          <a:ln cap="flat" w="38100">
            <a:solidFill>
              <a:srgbClr val="000000"/>
            </a:solidFill>
            <a:prstDash val="solid"/>
            <a:headEnd type="none" len="sm" w="sm"/>
            <a:tailEnd type="arrow" len="sm" w="med"/>
          </a:ln>
        </p:spPr>
      </p:sp>
      <p:sp>
        <p:nvSpPr>
          <p:cNvPr name="AutoShape 16" id="16"/>
          <p:cNvSpPr/>
          <p:nvPr/>
        </p:nvSpPr>
        <p:spPr>
          <a:xfrm>
            <a:off x="5071308" y="7002840"/>
            <a:ext cx="466888" cy="607814"/>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15"/>
            <a:stretch>
              <a:fillRect l="0" t="0" r="0" b="0"/>
            </a:stretch>
          </a:blipFill>
        </p:spPr>
      </p:sp>
      <p:sp>
        <p:nvSpPr>
          <p:cNvPr name="Freeform 18" id="18"/>
          <p:cNvSpPr/>
          <p:nvPr/>
        </p:nvSpPr>
        <p:spPr>
          <a:xfrm flipH="false" flipV="false" rot="0">
            <a:off x="11563654" y="1949072"/>
            <a:ext cx="4304198" cy="2248944"/>
          </a:xfrm>
          <a:custGeom>
            <a:avLst/>
            <a:gdLst/>
            <a:ahLst/>
            <a:cxnLst/>
            <a:rect r="r" b="b" t="t" l="l"/>
            <a:pathLst>
              <a:path h="2248944" w="4304198">
                <a:moveTo>
                  <a:pt x="0" y="0"/>
                </a:moveTo>
                <a:lnTo>
                  <a:pt x="4304199" y="0"/>
                </a:lnTo>
                <a:lnTo>
                  <a:pt x="4304199" y="2248944"/>
                </a:lnTo>
                <a:lnTo>
                  <a:pt x="0" y="2248944"/>
                </a:lnTo>
                <a:lnTo>
                  <a:pt x="0" y="0"/>
                </a:lnTo>
                <a:close/>
              </a:path>
            </a:pathLst>
          </a:custGeom>
          <a:blipFill>
            <a:blip r:embed="rId16"/>
            <a:stretch>
              <a:fillRect l="0" t="0" r="0" b="0"/>
            </a:stretch>
          </a:blipFill>
        </p:spPr>
      </p:sp>
      <p:sp>
        <p:nvSpPr>
          <p:cNvPr name="Freeform 19" id="19"/>
          <p:cNvSpPr/>
          <p:nvPr/>
        </p:nvSpPr>
        <p:spPr>
          <a:xfrm flipH="false" flipV="false" rot="0">
            <a:off x="10824402" y="6905577"/>
            <a:ext cx="6171029" cy="2159860"/>
          </a:xfrm>
          <a:custGeom>
            <a:avLst/>
            <a:gdLst/>
            <a:ahLst/>
            <a:cxnLst/>
            <a:rect r="r" b="b" t="t" l="l"/>
            <a:pathLst>
              <a:path h="2159860" w="6171029">
                <a:moveTo>
                  <a:pt x="0" y="0"/>
                </a:moveTo>
                <a:lnTo>
                  <a:pt x="6171029" y="0"/>
                </a:lnTo>
                <a:lnTo>
                  <a:pt x="6171029" y="2159860"/>
                </a:lnTo>
                <a:lnTo>
                  <a:pt x="0" y="2159860"/>
                </a:lnTo>
                <a:lnTo>
                  <a:pt x="0" y="0"/>
                </a:lnTo>
                <a:close/>
              </a:path>
            </a:pathLst>
          </a:custGeom>
          <a:blipFill>
            <a:blip r:embed="rId17"/>
            <a:stretch>
              <a:fillRect l="0" t="0" r="0" b="0"/>
            </a:stretch>
          </a:blipFill>
        </p:spPr>
      </p:sp>
      <p:sp>
        <p:nvSpPr>
          <p:cNvPr name="TextBox 20" id="20"/>
          <p:cNvSpPr txBox="true"/>
          <p:nvPr/>
        </p:nvSpPr>
        <p:spPr>
          <a:xfrm rot="0">
            <a:off x="2467549" y="409575"/>
            <a:ext cx="4708075" cy="1228725"/>
          </a:xfrm>
          <a:prstGeom prst="rect">
            <a:avLst/>
          </a:prstGeom>
        </p:spPr>
        <p:txBody>
          <a:bodyPr anchor="t" rtlCol="false" tIns="0" lIns="0" bIns="0" rIns="0">
            <a:spAutoFit/>
          </a:bodyPr>
          <a:lstStyle/>
          <a:p>
            <a:pPr algn="l">
              <a:lnSpc>
                <a:spcPts val="9600"/>
              </a:lnSpc>
            </a:pPr>
            <a:r>
              <a:rPr lang="en-US" sz="8000" spc="-160" b="true">
                <a:solidFill>
                  <a:srgbClr val="000000"/>
                </a:solidFill>
                <a:latin typeface="Linotype Feltpen Medium"/>
                <a:ea typeface="Linotype Feltpen Medium"/>
                <a:cs typeface="Linotype Feltpen Medium"/>
                <a:sym typeface="Linotype Feltpen Medium"/>
              </a:rPr>
              <a:t>ssh protocol</a:t>
            </a:r>
          </a:p>
        </p:txBody>
      </p:sp>
      <p:sp>
        <p:nvSpPr>
          <p:cNvPr name="TextBox 21" id="21"/>
          <p:cNvSpPr txBox="true"/>
          <p:nvPr/>
        </p:nvSpPr>
        <p:spPr>
          <a:xfrm rot="0">
            <a:off x="4254588" y="1488697"/>
            <a:ext cx="5585070" cy="460375"/>
          </a:xfrm>
          <a:prstGeom prst="rect">
            <a:avLst/>
          </a:prstGeom>
        </p:spPr>
        <p:txBody>
          <a:bodyPr anchor="t" rtlCol="false" tIns="0" lIns="0" bIns="0" rIns="0">
            <a:spAutoFit/>
          </a:bodyPr>
          <a:lstStyle/>
          <a:p>
            <a:pPr algn="l" marL="0" indent="0" lvl="1">
              <a:lnSpc>
                <a:spcPts val="3500"/>
              </a:lnSpc>
              <a:spcBef>
                <a:spcPct val="0"/>
              </a:spcBef>
            </a:pPr>
            <a:r>
              <a:rPr lang="en-US" sz="3500" spc="-70">
                <a:solidFill>
                  <a:srgbClr val="000000"/>
                </a:solidFill>
                <a:latin typeface="Vollkorn"/>
                <a:ea typeface="Vollkorn"/>
                <a:cs typeface="Vollkorn"/>
                <a:sym typeface="Vollkorn"/>
              </a:rPr>
              <a:t>secure shell</a:t>
            </a:r>
          </a:p>
        </p:txBody>
      </p:sp>
      <p:sp>
        <p:nvSpPr>
          <p:cNvPr name="TextBox 22" id="22"/>
          <p:cNvSpPr txBox="true"/>
          <p:nvPr/>
        </p:nvSpPr>
        <p:spPr>
          <a:xfrm rot="0">
            <a:off x="12085158" y="378516"/>
            <a:ext cx="2497803" cy="1228725"/>
          </a:xfrm>
          <a:prstGeom prst="rect">
            <a:avLst/>
          </a:prstGeom>
        </p:spPr>
        <p:txBody>
          <a:bodyPr anchor="t" rtlCol="false" tIns="0" lIns="0" bIns="0" rIns="0">
            <a:spAutoFit/>
          </a:bodyPr>
          <a:lstStyle/>
          <a:p>
            <a:pPr algn="l">
              <a:lnSpc>
                <a:spcPts val="9600"/>
              </a:lnSpc>
            </a:pPr>
            <a:r>
              <a:rPr lang="en-US" sz="8000" spc="-160" b="true">
                <a:solidFill>
                  <a:srgbClr val="000000"/>
                </a:solidFill>
                <a:latin typeface="Linotype Feltpen Medium"/>
                <a:ea typeface="Linotype Feltpen Medium"/>
                <a:cs typeface="Linotype Feltpen Medium"/>
                <a:sym typeface="Linotype Feltpen Medium"/>
              </a:rPr>
              <a:t>telnet</a:t>
            </a:r>
          </a:p>
        </p:txBody>
      </p:sp>
      <p:sp>
        <p:nvSpPr>
          <p:cNvPr name="TextBox 23" id="23"/>
          <p:cNvSpPr txBox="true"/>
          <p:nvPr/>
        </p:nvSpPr>
        <p:spPr>
          <a:xfrm rot="0">
            <a:off x="14417956" y="4848552"/>
            <a:ext cx="1161622"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message</a:t>
            </a:r>
          </a:p>
        </p:txBody>
      </p:sp>
      <p:sp>
        <p:nvSpPr>
          <p:cNvPr name="TextBox 24" id="24"/>
          <p:cNvSpPr txBox="true"/>
          <p:nvPr/>
        </p:nvSpPr>
        <p:spPr>
          <a:xfrm rot="0">
            <a:off x="12425979" y="4848552"/>
            <a:ext cx="1161622"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message</a:t>
            </a:r>
          </a:p>
        </p:txBody>
      </p:sp>
      <p:sp>
        <p:nvSpPr>
          <p:cNvPr name="TextBox 25" id="25"/>
          <p:cNvSpPr txBox="true"/>
          <p:nvPr/>
        </p:nvSpPr>
        <p:spPr>
          <a:xfrm rot="0">
            <a:off x="10879133" y="6302327"/>
            <a:ext cx="1442898"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ssh client</a:t>
            </a:r>
          </a:p>
        </p:txBody>
      </p:sp>
      <p:sp>
        <p:nvSpPr>
          <p:cNvPr name="TextBox 26" id="26"/>
          <p:cNvSpPr txBox="true"/>
          <p:nvPr/>
        </p:nvSpPr>
        <p:spPr>
          <a:xfrm rot="0">
            <a:off x="15947139" y="6302327"/>
            <a:ext cx="1387750"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ssh</a:t>
            </a:r>
            <a:r>
              <a:rPr lang="en-US" sz="2000">
                <a:solidFill>
                  <a:srgbClr val="000000"/>
                </a:solidFill>
                <a:latin typeface="Open Sauce"/>
                <a:ea typeface="Open Sauce"/>
                <a:cs typeface="Open Sauce"/>
                <a:sym typeface="Open Sauce"/>
              </a:rPr>
              <a:t> </a:t>
            </a:r>
            <a:r>
              <a:rPr lang="en-US" sz="2000">
                <a:solidFill>
                  <a:srgbClr val="000000"/>
                </a:solidFill>
                <a:latin typeface="Open Sauce"/>
                <a:ea typeface="Open Sauce"/>
                <a:cs typeface="Open Sauce"/>
                <a:sym typeface="Open Sauce"/>
              </a:rPr>
              <a:t>server</a:t>
            </a:r>
          </a:p>
        </p:txBody>
      </p:sp>
      <p:sp>
        <p:nvSpPr>
          <p:cNvPr name="TextBox 27" id="27"/>
          <p:cNvSpPr txBox="true"/>
          <p:nvPr/>
        </p:nvSpPr>
        <p:spPr>
          <a:xfrm rot="0">
            <a:off x="13106297" y="5734286"/>
            <a:ext cx="1387750" cy="32702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SSH tunnel</a:t>
            </a:r>
          </a:p>
        </p:txBody>
      </p:sp>
      <p:sp>
        <p:nvSpPr>
          <p:cNvPr name="TextBox 28" id="28"/>
          <p:cNvSpPr txBox="true"/>
          <p:nvPr/>
        </p:nvSpPr>
        <p:spPr>
          <a:xfrm rot="0">
            <a:off x="5538196" y="8115128"/>
            <a:ext cx="1508927" cy="65087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Asymmetric</a:t>
            </a:r>
          </a:p>
          <a:p>
            <a:pPr algn="l">
              <a:lnSpc>
                <a:spcPts val="2600"/>
              </a:lnSpc>
            </a:pPr>
            <a:r>
              <a:rPr lang="en-US" sz="2000">
                <a:solidFill>
                  <a:srgbClr val="000000"/>
                </a:solidFill>
                <a:latin typeface="Open Sauce"/>
                <a:ea typeface="Open Sauce"/>
                <a:cs typeface="Open Sauce"/>
                <a:sym typeface="Open Sauce"/>
              </a:rPr>
              <a:t>Encryption</a:t>
            </a:r>
            <a:r>
              <a:rPr lang="en-US" sz="2000">
                <a:solidFill>
                  <a:srgbClr val="000000"/>
                </a:solidFill>
                <a:latin typeface="Open Sauce"/>
                <a:ea typeface="Open Sauce"/>
                <a:cs typeface="Open Sauce"/>
                <a:sym typeface="Open Sauce"/>
              </a:rPr>
              <a:t> </a:t>
            </a:r>
          </a:p>
        </p:txBody>
      </p:sp>
      <p:sp>
        <p:nvSpPr>
          <p:cNvPr name="TextBox 29" id="29"/>
          <p:cNvSpPr txBox="true"/>
          <p:nvPr/>
        </p:nvSpPr>
        <p:spPr>
          <a:xfrm rot="0">
            <a:off x="2904441" y="8111953"/>
            <a:ext cx="1442898" cy="650875"/>
          </a:xfrm>
          <a:prstGeom prst="rect">
            <a:avLst/>
          </a:prstGeom>
        </p:spPr>
        <p:txBody>
          <a:bodyPr anchor="t" rtlCol="false" tIns="0" lIns="0" bIns="0" rIns="0">
            <a:spAutoFit/>
          </a:bodyPr>
          <a:lstStyle/>
          <a:p>
            <a:pPr algn="l">
              <a:lnSpc>
                <a:spcPts val="2600"/>
              </a:lnSpc>
            </a:pPr>
            <a:r>
              <a:rPr lang="en-US" sz="2000">
                <a:solidFill>
                  <a:srgbClr val="000000"/>
                </a:solidFill>
                <a:latin typeface="Open Sauce"/>
                <a:ea typeface="Open Sauce"/>
                <a:cs typeface="Open Sauce"/>
                <a:sym typeface="Open Sauce"/>
              </a:rPr>
              <a:t>Symmetric </a:t>
            </a:r>
          </a:p>
          <a:p>
            <a:pPr algn="l">
              <a:lnSpc>
                <a:spcPts val="2600"/>
              </a:lnSpc>
            </a:pPr>
            <a:r>
              <a:rPr lang="en-US" sz="2000">
                <a:solidFill>
                  <a:srgbClr val="000000"/>
                </a:solidFill>
                <a:latin typeface="Open Sauce"/>
                <a:ea typeface="Open Sauce"/>
                <a:cs typeface="Open Sauce"/>
                <a:sym typeface="Open Sauce"/>
              </a:rPr>
              <a:t>Encryption</a:t>
            </a:r>
          </a:p>
        </p:txBody>
      </p:sp>
      <p:sp>
        <p:nvSpPr>
          <p:cNvPr name="TextBox 30" id="30"/>
          <p:cNvSpPr txBox="true"/>
          <p:nvPr/>
        </p:nvSpPr>
        <p:spPr>
          <a:xfrm rot="0">
            <a:off x="1812374" y="2000037"/>
            <a:ext cx="6389977" cy="3565525"/>
          </a:xfrm>
          <a:prstGeom prst="rect">
            <a:avLst/>
          </a:prstGeom>
        </p:spPr>
        <p:txBody>
          <a:bodyPr anchor="t" rtlCol="false" tIns="0" lIns="0" bIns="0" rIns="0">
            <a:spAutoFit/>
          </a:bodyPr>
          <a:lstStyle/>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Atfirst initiates the TCP connection</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Create a secure tunnel</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Package the data </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Encrypt the data </a:t>
            </a:r>
          </a:p>
          <a:p>
            <a:pPr algn="l">
              <a:lnSpc>
                <a:spcPts val="2600"/>
              </a:lnSpc>
            </a:pPr>
          </a:p>
          <a:p>
            <a:pPr algn="l">
              <a:lnSpc>
                <a:spcPts val="2600"/>
              </a:lnSpc>
            </a:pPr>
          </a:p>
          <a:p>
            <a:pPr algn="l">
              <a:lnSpc>
                <a:spcPts val="2600"/>
              </a:lnSpc>
            </a:pPr>
          </a:p>
          <a:p>
            <a:pPr algn="l">
              <a:lnSpc>
                <a:spcPts val="2600"/>
              </a:lnSpc>
            </a:pPr>
          </a:p>
          <a:p>
            <a:pPr algn="l">
              <a:lnSpc>
                <a:spcPts val="2600"/>
              </a:lnSpc>
            </a:pP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Send to the client </a:t>
            </a:r>
          </a:p>
          <a:p>
            <a:pPr algn="l" marL="431805" indent="-215903" lvl="1">
              <a:lnSpc>
                <a:spcPts val="2600"/>
              </a:lnSpc>
              <a:buFont typeface="Arial"/>
              <a:buChar char="•"/>
            </a:pPr>
            <a:r>
              <a:rPr lang="en-US" sz="2000">
                <a:solidFill>
                  <a:srgbClr val="000000"/>
                </a:solidFill>
                <a:latin typeface="Open Sauce"/>
                <a:ea typeface="Open Sauce"/>
                <a:cs typeface="Open Sauce"/>
                <a:sym typeface="Open Sauce"/>
              </a:rPr>
              <a:t>Client decrypts that and use that data</a:t>
            </a:r>
            <a:r>
              <a:rPr lang="en-US" sz="2000">
                <a:solidFill>
                  <a:srgbClr val="000000"/>
                </a:solidFill>
                <a:latin typeface="Open Sauce"/>
                <a:ea typeface="Open Sauce"/>
                <a:cs typeface="Open Sauce"/>
                <a:sym typeface="Open Sauce"/>
              </a:rPr>
              <a:t> </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2C3CD"/>
        </a:solidFill>
      </p:bgPr>
    </p:bg>
    <p:spTree>
      <p:nvGrpSpPr>
        <p:cNvPr id="1" name=""/>
        <p:cNvGrpSpPr/>
        <p:nvPr/>
      </p:nvGrpSpPr>
      <p:grpSpPr>
        <a:xfrm>
          <a:off x="0" y="0"/>
          <a:ext cx="0" cy="0"/>
          <a:chOff x="0" y="0"/>
          <a:chExt cx="0" cy="0"/>
        </a:xfrm>
      </p:grpSpPr>
      <p:sp>
        <p:nvSpPr>
          <p:cNvPr name="Freeform 2" id="2"/>
          <p:cNvSpPr/>
          <p:nvPr/>
        </p:nvSpPr>
        <p:spPr>
          <a:xfrm flipH="false" flipV="false" rot="0">
            <a:off x="16682632" y="8629235"/>
            <a:ext cx="1153337" cy="1113494"/>
          </a:xfrm>
          <a:custGeom>
            <a:avLst/>
            <a:gdLst/>
            <a:ahLst/>
            <a:cxnLst/>
            <a:rect r="r" b="b" t="t" l="l"/>
            <a:pathLst>
              <a:path h="1113494" w="1153337">
                <a:moveTo>
                  <a:pt x="0" y="0"/>
                </a:moveTo>
                <a:lnTo>
                  <a:pt x="1153336" y="0"/>
                </a:lnTo>
                <a:lnTo>
                  <a:pt x="1153336"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804" y="2940419"/>
            <a:ext cx="8327731" cy="6474811"/>
          </a:xfrm>
          <a:custGeom>
            <a:avLst/>
            <a:gdLst/>
            <a:ahLst/>
            <a:cxnLst/>
            <a:rect r="r" b="b" t="t" l="l"/>
            <a:pathLst>
              <a:path h="6474811" w="8327731">
                <a:moveTo>
                  <a:pt x="0" y="0"/>
                </a:moveTo>
                <a:lnTo>
                  <a:pt x="8327731" y="0"/>
                </a:lnTo>
                <a:lnTo>
                  <a:pt x="8327731" y="6474811"/>
                </a:lnTo>
                <a:lnTo>
                  <a:pt x="0" y="6474811"/>
                </a:lnTo>
                <a:lnTo>
                  <a:pt x="0" y="0"/>
                </a:lnTo>
                <a:close/>
              </a:path>
            </a:pathLst>
          </a:custGeom>
          <a:blipFill>
            <a:blip r:embed="rId4"/>
            <a:stretch>
              <a:fillRect l="0" t="0" r="0" b="0"/>
            </a:stretch>
          </a:blipFill>
        </p:spPr>
      </p:sp>
      <p:sp>
        <p:nvSpPr>
          <p:cNvPr name="Freeform 4" id="4"/>
          <p:cNvSpPr/>
          <p:nvPr/>
        </p:nvSpPr>
        <p:spPr>
          <a:xfrm flipH="false" flipV="false" rot="0">
            <a:off x="8694339" y="2259839"/>
            <a:ext cx="9466202" cy="6070202"/>
          </a:xfrm>
          <a:custGeom>
            <a:avLst/>
            <a:gdLst/>
            <a:ahLst/>
            <a:cxnLst/>
            <a:rect r="r" b="b" t="t" l="l"/>
            <a:pathLst>
              <a:path h="6070202" w="9466202">
                <a:moveTo>
                  <a:pt x="0" y="0"/>
                </a:moveTo>
                <a:lnTo>
                  <a:pt x="9466202" y="0"/>
                </a:lnTo>
                <a:lnTo>
                  <a:pt x="9466202" y="6070202"/>
                </a:lnTo>
                <a:lnTo>
                  <a:pt x="0" y="6070202"/>
                </a:lnTo>
                <a:lnTo>
                  <a:pt x="0" y="0"/>
                </a:lnTo>
                <a:close/>
              </a:path>
            </a:pathLst>
          </a:custGeom>
          <a:blipFill>
            <a:blip r:embed="rId5"/>
            <a:stretch>
              <a:fillRect l="0" t="0" r="0" b="0"/>
            </a:stretch>
          </a:blipFill>
        </p:spPr>
      </p:sp>
      <p:grpSp>
        <p:nvGrpSpPr>
          <p:cNvPr name="Group 5" id="5"/>
          <p:cNvGrpSpPr/>
          <p:nvPr/>
        </p:nvGrpSpPr>
        <p:grpSpPr>
          <a:xfrm rot="0">
            <a:off x="503483" y="1313975"/>
            <a:ext cx="7410610" cy="1129728"/>
            <a:chOff x="0" y="0"/>
            <a:chExt cx="9880813" cy="1506304"/>
          </a:xfrm>
        </p:grpSpPr>
        <p:sp>
          <p:nvSpPr>
            <p:cNvPr name="Freeform 6" id="6"/>
            <p:cNvSpPr/>
            <p:nvPr/>
          </p:nvSpPr>
          <p:spPr>
            <a:xfrm flipH="false" flipV="false" rot="0">
              <a:off x="0" y="12700"/>
              <a:ext cx="4234445" cy="1493604"/>
            </a:xfrm>
            <a:custGeom>
              <a:avLst/>
              <a:gdLst/>
              <a:ahLst/>
              <a:cxnLst/>
              <a:rect r="r" b="b" t="t" l="l"/>
              <a:pathLst>
                <a:path h="1493604" w="4234445">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85340" y="0"/>
              <a:ext cx="4234445" cy="1493604"/>
            </a:xfrm>
            <a:custGeom>
              <a:avLst/>
              <a:gdLst/>
              <a:ahLst/>
              <a:cxnLst/>
              <a:rect r="r" b="b" t="t" l="l"/>
              <a:pathLst>
                <a:path h="1493604" w="4234445">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646369" y="6350"/>
              <a:ext cx="4234445" cy="1493604"/>
            </a:xfrm>
            <a:custGeom>
              <a:avLst/>
              <a:gdLst/>
              <a:ahLst/>
              <a:cxnLst/>
              <a:rect r="r" b="b" t="t" l="l"/>
              <a:pathLst>
                <a:path h="1493604" w="4234445">
                  <a:moveTo>
                    <a:pt x="0" y="0"/>
                  </a:moveTo>
                  <a:lnTo>
                    <a:pt x="4234444" y="0"/>
                  </a:lnTo>
                  <a:lnTo>
                    <a:pt x="4234444"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9" id="9"/>
          <p:cNvSpPr txBox="true"/>
          <p:nvPr/>
        </p:nvSpPr>
        <p:spPr>
          <a:xfrm rot="0">
            <a:off x="810472" y="1497839"/>
            <a:ext cx="7467128" cy="762000"/>
          </a:xfrm>
          <a:prstGeom prst="rect">
            <a:avLst/>
          </a:prstGeom>
        </p:spPr>
        <p:txBody>
          <a:bodyPr anchor="t" rtlCol="false" tIns="0" lIns="0" bIns="0" rIns="0">
            <a:spAutoFit/>
          </a:bodyPr>
          <a:lstStyle/>
          <a:p>
            <a:pPr algn="l">
              <a:lnSpc>
                <a:spcPts val="6000"/>
              </a:lnSpc>
            </a:pPr>
            <a:r>
              <a:rPr lang="en-US" sz="5000" spc="-100">
                <a:solidFill>
                  <a:srgbClr val="000000"/>
                </a:solidFill>
                <a:latin typeface="Vollkorn"/>
                <a:ea typeface="Vollkorn"/>
                <a:cs typeface="Vollkorn"/>
                <a:sym typeface="Vollkorn"/>
              </a:rPr>
              <a:t>Key based Authentication</a:t>
            </a:r>
          </a:p>
        </p:txBody>
      </p:sp>
      <p:grpSp>
        <p:nvGrpSpPr>
          <p:cNvPr name="Group 10" id="10"/>
          <p:cNvGrpSpPr/>
          <p:nvPr/>
        </p:nvGrpSpPr>
        <p:grpSpPr>
          <a:xfrm rot="0">
            <a:off x="9804270" y="639583"/>
            <a:ext cx="6089839" cy="1129728"/>
            <a:chOff x="0" y="0"/>
            <a:chExt cx="8119785" cy="1506304"/>
          </a:xfrm>
        </p:grpSpPr>
        <p:sp>
          <p:nvSpPr>
            <p:cNvPr name="Freeform 11" id="11"/>
            <p:cNvSpPr/>
            <p:nvPr/>
          </p:nvSpPr>
          <p:spPr>
            <a:xfrm flipH="false" flipV="false" rot="0">
              <a:off x="0" y="12700"/>
              <a:ext cx="4234445" cy="1493604"/>
            </a:xfrm>
            <a:custGeom>
              <a:avLst/>
              <a:gdLst/>
              <a:ahLst/>
              <a:cxnLst/>
              <a:rect r="r" b="b" t="t" l="l"/>
              <a:pathLst>
                <a:path h="1493604" w="4234445">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885340" y="0"/>
              <a:ext cx="4234445" cy="1493604"/>
            </a:xfrm>
            <a:custGeom>
              <a:avLst/>
              <a:gdLst/>
              <a:ahLst/>
              <a:cxnLst/>
              <a:rect r="r" b="b" t="t" l="l"/>
              <a:pathLst>
                <a:path h="1493604" w="4234445">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9983360" y="823447"/>
            <a:ext cx="7467128" cy="762000"/>
          </a:xfrm>
          <a:prstGeom prst="rect">
            <a:avLst/>
          </a:prstGeom>
        </p:spPr>
        <p:txBody>
          <a:bodyPr anchor="t" rtlCol="false" tIns="0" lIns="0" bIns="0" rIns="0">
            <a:spAutoFit/>
          </a:bodyPr>
          <a:lstStyle/>
          <a:p>
            <a:pPr algn="l">
              <a:lnSpc>
                <a:spcPts val="6000"/>
              </a:lnSpc>
            </a:pPr>
            <a:r>
              <a:rPr lang="en-US" sz="5000" spc="-100">
                <a:solidFill>
                  <a:srgbClr val="000000"/>
                </a:solidFill>
                <a:latin typeface="Vollkorn"/>
                <a:ea typeface="Vollkorn"/>
                <a:cs typeface="Vollkorn"/>
                <a:sym typeface="Vollkorn"/>
              </a:rPr>
              <a:t>SSH Connection Flow</a:t>
            </a:r>
          </a:p>
        </p:txBody>
      </p:sp>
      <p:sp>
        <p:nvSpPr>
          <p:cNvPr name="Freeform 14" id="14"/>
          <p:cNvSpPr/>
          <p:nvPr/>
        </p:nvSpPr>
        <p:spPr>
          <a:xfrm flipH="false" flipV="false" rot="0">
            <a:off x="16105963" y="471953"/>
            <a:ext cx="1153337" cy="1113494"/>
          </a:xfrm>
          <a:custGeom>
            <a:avLst/>
            <a:gdLst/>
            <a:ahLst/>
            <a:cxnLst/>
            <a:rect r="r" b="b" t="t" l="l"/>
            <a:pathLst>
              <a:path h="1113494" w="1153337">
                <a:moveTo>
                  <a:pt x="0" y="0"/>
                </a:moveTo>
                <a:lnTo>
                  <a:pt x="1153337" y="0"/>
                </a:lnTo>
                <a:lnTo>
                  <a:pt x="1153337"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42864" y="-84794"/>
            <a:ext cx="1153337" cy="1113494"/>
          </a:xfrm>
          <a:custGeom>
            <a:avLst/>
            <a:gdLst/>
            <a:ahLst/>
            <a:cxnLst/>
            <a:rect r="r" b="b" t="t" l="l"/>
            <a:pathLst>
              <a:path h="1113494" w="1153337">
                <a:moveTo>
                  <a:pt x="0" y="0"/>
                </a:moveTo>
                <a:lnTo>
                  <a:pt x="1153336" y="0"/>
                </a:lnTo>
                <a:lnTo>
                  <a:pt x="1153336"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307107" y="9598964"/>
            <a:ext cx="2647063" cy="538386"/>
          </a:xfrm>
          <a:custGeom>
            <a:avLst/>
            <a:gdLst/>
            <a:ahLst/>
            <a:cxnLst/>
            <a:rect r="r" b="b" t="t" l="l"/>
            <a:pathLst>
              <a:path h="538386" w="2647063">
                <a:moveTo>
                  <a:pt x="0" y="0"/>
                </a:moveTo>
                <a:lnTo>
                  <a:pt x="2647063" y="0"/>
                </a:lnTo>
                <a:lnTo>
                  <a:pt x="2647063" y="538386"/>
                </a:lnTo>
                <a:lnTo>
                  <a:pt x="0" y="538386"/>
                </a:lnTo>
                <a:lnTo>
                  <a:pt x="0" y="0"/>
                </a:lnTo>
                <a:close/>
              </a:path>
            </a:pathLst>
          </a:custGeom>
          <a:blipFill>
            <a:blip r:embed="rId8"/>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DAGxb5tukuA</dc:identifier>
  <dcterms:modified xsi:type="dcterms:W3CDTF">2011-08-01T06:04:30Z</dcterms:modified>
  <cp:revision>1</cp:revision>
  <dc:title>Day 3:Networking and Package Management</dc:title>
</cp:coreProperties>
</file>